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417" r:id="rId2"/>
    <p:sldId id="418" r:id="rId3"/>
    <p:sldId id="364" r:id="rId4"/>
    <p:sldId id="380" r:id="rId5"/>
    <p:sldId id="389" r:id="rId6"/>
    <p:sldId id="387" r:id="rId7"/>
    <p:sldId id="419" r:id="rId8"/>
    <p:sldId id="408" r:id="rId9"/>
    <p:sldId id="410" r:id="rId10"/>
    <p:sldId id="416" r:id="rId11"/>
    <p:sldId id="420" r:id="rId12"/>
    <p:sldId id="413" r:id="rId13"/>
    <p:sldId id="415" r:id="rId14"/>
    <p:sldId id="398" r:id="rId15"/>
    <p:sldId id="421" r:id="rId16"/>
    <p:sldId id="411" r:id="rId17"/>
    <p:sldId id="404" r:id="rId18"/>
    <p:sldId id="414" r:id="rId19"/>
    <p:sldId id="333"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5375" userDrawn="1">
          <p15:clr>
            <a:srgbClr val="A4A3A4"/>
          </p15:clr>
        </p15:guide>
        <p15:guide id="3" pos="385" userDrawn="1">
          <p15:clr>
            <a:srgbClr val="A4A3A4"/>
          </p15:clr>
        </p15:guide>
        <p15:guide id="4" orient="horz" pos="399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26262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9" autoAdjust="0"/>
    <p:restoredTop sz="90572" autoAdjust="0"/>
  </p:normalViewPr>
  <p:slideViewPr>
    <p:cSldViewPr snapToGrid="0" showGuides="1">
      <p:cViewPr varScale="1">
        <p:scale>
          <a:sx n="103" d="100"/>
          <a:sy n="103" d="100"/>
        </p:scale>
        <p:origin x="946" y="58"/>
      </p:cViewPr>
      <p:guideLst>
        <p:guide orient="horz" pos="346"/>
        <p:guide pos="5375"/>
        <p:guide pos="385"/>
        <p:guide orient="horz" pos="3997"/>
      </p:guideLst>
    </p:cSldViewPr>
  </p:slideViewPr>
  <p:notesTextViewPr>
    <p:cViewPr>
      <p:scale>
        <a:sx n="1" d="1"/>
        <a:sy n="1" d="1"/>
      </p:scale>
      <p:origin x="0" y="0"/>
    </p:cViewPr>
  </p:notesTextViewPr>
  <p:sorterViewPr>
    <p:cViewPr>
      <p:scale>
        <a:sx n="125" d="100"/>
        <a:sy n="125" d="100"/>
      </p:scale>
      <p:origin x="0" y="0"/>
    </p:cViewPr>
  </p:sorterViewPr>
  <p:notesViewPr>
    <p:cSldViewPr snapToGrid="0">
      <p:cViewPr>
        <p:scale>
          <a:sx n="110" d="100"/>
          <a:sy n="110" d="100"/>
        </p:scale>
        <p:origin x="-1668" y="9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D77B4-E4B4-4D3C-A9C5-EB900FF3B15E}" type="datetimeFigureOut">
              <a:rPr lang="zh-CN" altLang="en-US" smtClean="0"/>
              <a:pPr/>
              <a:t>2020/10/9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D5EBB-275F-4C24-B082-C5EEF143550F}" type="slidenum">
              <a:rPr lang="zh-CN" altLang="en-US" smtClean="0"/>
              <a:pPr/>
              <a:t>‹#›</a:t>
            </a:fld>
            <a:endParaRPr lang="zh-CN" altLang="en-US"/>
          </a:p>
        </p:txBody>
      </p:sp>
    </p:spTree>
    <p:extLst>
      <p:ext uri="{BB962C8B-B14F-4D97-AF65-F5344CB8AC3E}">
        <p14:creationId xmlns:p14="http://schemas.microsoft.com/office/powerpoint/2010/main" val="544490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a:t>
            </a:fld>
            <a:endParaRPr lang="zh-CN" altLang="en-US"/>
          </a:p>
        </p:txBody>
      </p:sp>
    </p:spTree>
    <p:extLst>
      <p:ext uri="{BB962C8B-B14F-4D97-AF65-F5344CB8AC3E}">
        <p14:creationId xmlns:p14="http://schemas.microsoft.com/office/powerpoint/2010/main" val="1267898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10</a:t>
            </a:fld>
            <a:endParaRPr lang="zh-CN" altLang="en-US"/>
          </a:p>
        </p:txBody>
      </p:sp>
    </p:spTree>
    <p:extLst>
      <p:ext uri="{BB962C8B-B14F-4D97-AF65-F5344CB8AC3E}">
        <p14:creationId xmlns:p14="http://schemas.microsoft.com/office/powerpoint/2010/main" val="173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11</a:t>
            </a:fld>
            <a:endParaRPr lang="zh-CN" altLang="en-US"/>
          </a:p>
        </p:txBody>
      </p:sp>
    </p:spTree>
    <p:extLst>
      <p:ext uri="{BB962C8B-B14F-4D97-AF65-F5344CB8AC3E}">
        <p14:creationId xmlns:p14="http://schemas.microsoft.com/office/powerpoint/2010/main" val="920925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12</a:t>
            </a:fld>
            <a:endParaRPr lang="zh-CN" altLang="en-US"/>
          </a:p>
        </p:txBody>
      </p:sp>
    </p:spTree>
    <p:extLst>
      <p:ext uri="{BB962C8B-B14F-4D97-AF65-F5344CB8AC3E}">
        <p14:creationId xmlns:p14="http://schemas.microsoft.com/office/powerpoint/2010/main" val="49711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13</a:t>
            </a:fld>
            <a:endParaRPr lang="zh-CN" altLang="en-US"/>
          </a:p>
        </p:txBody>
      </p:sp>
    </p:spTree>
    <p:extLst>
      <p:ext uri="{BB962C8B-B14F-4D97-AF65-F5344CB8AC3E}">
        <p14:creationId xmlns:p14="http://schemas.microsoft.com/office/powerpoint/2010/main" val="3247165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14</a:t>
            </a:fld>
            <a:endParaRPr lang="zh-CN" altLang="en-US"/>
          </a:p>
        </p:txBody>
      </p:sp>
    </p:spTree>
    <p:extLst>
      <p:ext uri="{BB962C8B-B14F-4D97-AF65-F5344CB8AC3E}">
        <p14:creationId xmlns:p14="http://schemas.microsoft.com/office/powerpoint/2010/main" val="3679357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15</a:t>
            </a:fld>
            <a:endParaRPr lang="zh-CN" altLang="en-US"/>
          </a:p>
        </p:txBody>
      </p:sp>
    </p:spTree>
    <p:extLst>
      <p:ext uri="{BB962C8B-B14F-4D97-AF65-F5344CB8AC3E}">
        <p14:creationId xmlns:p14="http://schemas.microsoft.com/office/powerpoint/2010/main" val="979043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16</a:t>
            </a:fld>
            <a:endParaRPr lang="zh-CN" altLang="en-US"/>
          </a:p>
        </p:txBody>
      </p:sp>
    </p:spTree>
    <p:extLst>
      <p:ext uri="{BB962C8B-B14F-4D97-AF65-F5344CB8AC3E}">
        <p14:creationId xmlns:p14="http://schemas.microsoft.com/office/powerpoint/2010/main" val="335513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17</a:t>
            </a:fld>
            <a:endParaRPr lang="zh-CN" altLang="en-US"/>
          </a:p>
        </p:txBody>
      </p:sp>
    </p:spTree>
    <p:extLst>
      <p:ext uri="{BB962C8B-B14F-4D97-AF65-F5344CB8AC3E}">
        <p14:creationId xmlns:p14="http://schemas.microsoft.com/office/powerpoint/2010/main" val="3213899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18</a:t>
            </a:fld>
            <a:endParaRPr lang="zh-CN" altLang="en-US"/>
          </a:p>
        </p:txBody>
      </p:sp>
    </p:spTree>
    <p:extLst>
      <p:ext uri="{BB962C8B-B14F-4D97-AF65-F5344CB8AC3E}">
        <p14:creationId xmlns:p14="http://schemas.microsoft.com/office/powerpoint/2010/main" val="1240056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以上就是我的报告，谢谢大家。</a:t>
            </a:r>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19</a:t>
            </a:fld>
            <a:endParaRPr lang="zh-CN" altLang="en-US"/>
          </a:p>
        </p:txBody>
      </p:sp>
    </p:spTree>
    <p:extLst>
      <p:ext uri="{BB962C8B-B14F-4D97-AF65-F5344CB8AC3E}">
        <p14:creationId xmlns:p14="http://schemas.microsoft.com/office/powerpoint/2010/main" val="192993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2</a:t>
            </a:fld>
            <a:endParaRPr lang="zh-CN" altLang="en-US"/>
          </a:p>
        </p:txBody>
      </p:sp>
    </p:spTree>
    <p:extLst>
      <p:ext uri="{BB962C8B-B14F-4D97-AF65-F5344CB8AC3E}">
        <p14:creationId xmlns:p14="http://schemas.microsoft.com/office/powerpoint/2010/main" val="165655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3</a:t>
            </a:fld>
            <a:endParaRPr lang="zh-CN" altLang="en-US"/>
          </a:p>
        </p:txBody>
      </p:sp>
    </p:spTree>
    <p:extLst>
      <p:ext uri="{BB962C8B-B14F-4D97-AF65-F5344CB8AC3E}">
        <p14:creationId xmlns:p14="http://schemas.microsoft.com/office/powerpoint/2010/main" val="3456360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4</a:t>
            </a:fld>
            <a:endParaRPr lang="zh-CN" altLang="en-US"/>
          </a:p>
        </p:txBody>
      </p:sp>
    </p:spTree>
    <p:extLst>
      <p:ext uri="{BB962C8B-B14F-4D97-AF65-F5344CB8AC3E}">
        <p14:creationId xmlns:p14="http://schemas.microsoft.com/office/powerpoint/2010/main" val="2711586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5</a:t>
            </a:fld>
            <a:endParaRPr lang="zh-CN" altLang="en-US"/>
          </a:p>
        </p:txBody>
      </p:sp>
    </p:spTree>
    <p:extLst>
      <p:ext uri="{BB962C8B-B14F-4D97-AF65-F5344CB8AC3E}">
        <p14:creationId xmlns:p14="http://schemas.microsoft.com/office/powerpoint/2010/main" val="2774404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6</a:t>
            </a:fld>
            <a:endParaRPr lang="zh-CN" altLang="en-US"/>
          </a:p>
        </p:txBody>
      </p:sp>
    </p:spTree>
    <p:extLst>
      <p:ext uri="{BB962C8B-B14F-4D97-AF65-F5344CB8AC3E}">
        <p14:creationId xmlns:p14="http://schemas.microsoft.com/office/powerpoint/2010/main" val="4169952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7</a:t>
            </a:fld>
            <a:endParaRPr lang="zh-CN" altLang="en-US"/>
          </a:p>
        </p:txBody>
      </p:sp>
    </p:spTree>
    <p:extLst>
      <p:ext uri="{BB962C8B-B14F-4D97-AF65-F5344CB8AC3E}">
        <p14:creationId xmlns:p14="http://schemas.microsoft.com/office/powerpoint/2010/main" val="2707725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8</a:t>
            </a:fld>
            <a:endParaRPr lang="zh-CN" altLang="en-US"/>
          </a:p>
        </p:txBody>
      </p:sp>
    </p:spTree>
    <p:extLst>
      <p:ext uri="{BB962C8B-B14F-4D97-AF65-F5344CB8AC3E}">
        <p14:creationId xmlns:p14="http://schemas.microsoft.com/office/powerpoint/2010/main" val="3471628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9</a:t>
            </a:fld>
            <a:endParaRPr lang="zh-CN" altLang="en-US"/>
          </a:p>
        </p:txBody>
      </p:sp>
    </p:spTree>
    <p:extLst>
      <p:ext uri="{BB962C8B-B14F-4D97-AF65-F5344CB8AC3E}">
        <p14:creationId xmlns:p14="http://schemas.microsoft.com/office/powerpoint/2010/main" val="309225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pPr/>
              <a:t>2020/10/9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675159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pPr/>
              <a:t>2020/10/9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2480929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pPr/>
              <a:t>2020/10/9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40691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pPr/>
              <a:t>2020/10/9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267555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81D302F-5E2D-4FF9-A986-02603DCE6FDA}" type="datetimeFigureOut">
              <a:rPr lang="zh-CN" altLang="en-US" smtClean="0"/>
              <a:pPr/>
              <a:t>2020/10/9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1361808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81D302F-5E2D-4FF9-A986-02603DCE6FDA}" type="datetimeFigureOut">
              <a:rPr lang="zh-CN" altLang="en-US" smtClean="0"/>
              <a:pPr/>
              <a:t>2020/10/9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409291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81D302F-5E2D-4FF9-A986-02603DCE6FDA}" type="datetimeFigureOut">
              <a:rPr lang="zh-CN" altLang="en-US" smtClean="0"/>
              <a:pPr/>
              <a:t>2020/10/9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529842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D302F-5E2D-4FF9-A986-02603DCE6FDA}" type="datetimeFigureOut">
              <a:rPr lang="zh-CN" altLang="en-US" smtClean="0"/>
              <a:pPr/>
              <a:t>2020/10/9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8222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302F-5E2D-4FF9-A986-02603DCE6FDA}" type="datetimeFigureOut">
              <a:rPr lang="zh-CN" altLang="en-US" smtClean="0"/>
              <a:pPr/>
              <a:t>2020/10/9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1988875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81D302F-5E2D-4FF9-A986-02603DCE6FDA}" type="datetimeFigureOut">
              <a:rPr lang="zh-CN" altLang="en-US" smtClean="0"/>
              <a:pPr/>
              <a:t>2020/10/9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4237126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81D302F-5E2D-4FF9-A986-02603DCE6FDA}" type="datetimeFigureOut">
              <a:rPr lang="zh-CN" altLang="en-US" smtClean="0"/>
              <a:pPr/>
              <a:t>2020/10/9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100361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D302F-5E2D-4FF9-A986-02603DCE6FDA}" type="datetimeFigureOut">
              <a:rPr lang="zh-CN" altLang="en-US" smtClean="0"/>
              <a:pPr/>
              <a:t>2020/10/9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403510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653143" y="1484416"/>
            <a:ext cx="7481458"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4023" y="2377549"/>
            <a:ext cx="8431620" cy="707886"/>
          </a:xfrm>
          <a:prstGeom prst="rect">
            <a:avLst/>
          </a:prstGeom>
          <a:noFill/>
        </p:spPr>
        <p:txBody>
          <a:bodyPr wrap="square" rtlCol="0">
            <a:spAutoFit/>
          </a:bodyPr>
          <a:lstStyle/>
          <a:p>
            <a:pPr algn="ctr"/>
            <a:r>
              <a:rPr lang="zh-CN" altLang="en-US" sz="4000" b="1" dirty="0"/>
              <a:t>基于矢量传声器的声源定位技术</a:t>
            </a:r>
          </a:p>
        </p:txBody>
      </p:sp>
    </p:spTree>
    <p:extLst>
      <p:ext uri="{BB962C8B-B14F-4D97-AF65-F5344CB8AC3E}">
        <p14:creationId xmlns:p14="http://schemas.microsoft.com/office/powerpoint/2010/main" val="1564626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传统声源定位技术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10</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pic>
        <p:nvPicPr>
          <p:cNvPr id="19" name="图片 18">
            <a:extLst>
              <a:ext uri="{FF2B5EF4-FFF2-40B4-BE49-F238E27FC236}">
                <a16:creationId xmlns:a16="http://schemas.microsoft.com/office/drawing/2014/main" id="{63EC1CE1-2DFF-417E-90A4-B8E67DDC2610}"/>
              </a:ext>
            </a:extLst>
          </p:cNvPr>
          <p:cNvPicPr>
            <a:picLocks noChangeAspect="1"/>
          </p:cNvPicPr>
          <p:nvPr/>
        </p:nvPicPr>
        <p:blipFill rotWithShape="1">
          <a:blip r:embed="rId3"/>
          <a:srcRect l="11946" t="-500" r="7797" b="500"/>
          <a:stretch/>
        </p:blipFill>
        <p:spPr>
          <a:xfrm>
            <a:off x="716745" y="3846733"/>
            <a:ext cx="3231116" cy="2387661"/>
          </a:xfrm>
          <a:prstGeom prst="rect">
            <a:avLst/>
          </a:prstGeom>
        </p:spPr>
      </p:pic>
      <p:pic>
        <p:nvPicPr>
          <p:cNvPr id="23" name="图片 22">
            <a:extLst>
              <a:ext uri="{FF2B5EF4-FFF2-40B4-BE49-F238E27FC236}">
                <a16:creationId xmlns:a16="http://schemas.microsoft.com/office/drawing/2014/main" id="{D82D211B-A7E6-4826-8E51-78C5616F20C0}"/>
              </a:ext>
            </a:extLst>
          </p:cNvPr>
          <p:cNvPicPr>
            <a:picLocks noChangeAspect="1"/>
          </p:cNvPicPr>
          <p:nvPr/>
        </p:nvPicPr>
        <p:blipFill>
          <a:blip r:embed="rId4"/>
          <a:stretch>
            <a:fillRect/>
          </a:stretch>
        </p:blipFill>
        <p:spPr>
          <a:xfrm>
            <a:off x="987552" y="973908"/>
            <a:ext cx="2871216" cy="2226494"/>
          </a:xfrm>
          <a:prstGeom prst="rect">
            <a:avLst/>
          </a:prstGeom>
        </p:spPr>
      </p:pic>
      <p:sp>
        <p:nvSpPr>
          <p:cNvPr id="24" name="文本框 23">
            <a:extLst>
              <a:ext uri="{FF2B5EF4-FFF2-40B4-BE49-F238E27FC236}">
                <a16:creationId xmlns:a16="http://schemas.microsoft.com/office/drawing/2014/main" id="{E49D795D-3B19-481C-9E08-8DA6D6515219}"/>
              </a:ext>
            </a:extLst>
          </p:cNvPr>
          <p:cNvSpPr txBox="1"/>
          <p:nvPr/>
        </p:nvSpPr>
        <p:spPr>
          <a:xfrm>
            <a:off x="987552" y="3200402"/>
            <a:ext cx="3468279" cy="646331"/>
          </a:xfrm>
          <a:prstGeom prst="rect">
            <a:avLst/>
          </a:prstGeom>
          <a:noFill/>
        </p:spPr>
        <p:txBody>
          <a:bodyPr wrap="square" rtlCol="0">
            <a:spAutoFit/>
          </a:bodyPr>
          <a:lstStyle/>
          <a:p>
            <a:pPr algn="ctr"/>
            <a:r>
              <a:rPr lang="en-US" altLang="zh-CN" b="1" dirty="0"/>
              <a:t>20</a:t>
            </a:r>
            <a:r>
              <a:rPr lang="zh-CN" altLang="en-US" b="1" dirty="0"/>
              <a:t>世纪所采用的用于飞行目标探测的声学雷达</a:t>
            </a:r>
          </a:p>
        </p:txBody>
      </p:sp>
      <p:pic>
        <p:nvPicPr>
          <p:cNvPr id="26" name="图片 25">
            <a:extLst>
              <a:ext uri="{FF2B5EF4-FFF2-40B4-BE49-F238E27FC236}">
                <a16:creationId xmlns:a16="http://schemas.microsoft.com/office/drawing/2014/main" id="{E7CFDABB-E94B-43E4-B45E-58121AA71A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2865" y="925733"/>
            <a:ext cx="2513583" cy="2412382"/>
          </a:xfrm>
          <a:prstGeom prst="rect">
            <a:avLst/>
          </a:prstGeom>
        </p:spPr>
      </p:pic>
      <p:sp>
        <p:nvSpPr>
          <p:cNvPr id="27" name="文本框 26">
            <a:extLst>
              <a:ext uri="{FF2B5EF4-FFF2-40B4-BE49-F238E27FC236}">
                <a16:creationId xmlns:a16="http://schemas.microsoft.com/office/drawing/2014/main" id="{663FAA36-9EDA-4ADE-B11B-35DB78AD68B7}"/>
              </a:ext>
            </a:extLst>
          </p:cNvPr>
          <p:cNvSpPr txBox="1"/>
          <p:nvPr/>
        </p:nvSpPr>
        <p:spPr>
          <a:xfrm>
            <a:off x="749044" y="6211669"/>
            <a:ext cx="3468279" cy="646331"/>
          </a:xfrm>
          <a:prstGeom prst="rect">
            <a:avLst/>
          </a:prstGeom>
          <a:noFill/>
        </p:spPr>
        <p:txBody>
          <a:bodyPr wrap="square" rtlCol="0">
            <a:spAutoFit/>
          </a:bodyPr>
          <a:lstStyle/>
          <a:p>
            <a:pPr algn="ctr"/>
            <a:r>
              <a:rPr lang="en-US" altLang="zh-CN" b="1" dirty="0"/>
              <a:t>Raytheon</a:t>
            </a:r>
            <a:r>
              <a:rPr lang="zh-CN" altLang="en-US" b="1" dirty="0"/>
              <a:t>公司生产的用于枪声探测的声学阵列</a:t>
            </a:r>
          </a:p>
        </p:txBody>
      </p:sp>
      <p:sp>
        <p:nvSpPr>
          <p:cNvPr id="28" name="文本框 27">
            <a:extLst>
              <a:ext uri="{FF2B5EF4-FFF2-40B4-BE49-F238E27FC236}">
                <a16:creationId xmlns:a16="http://schemas.microsoft.com/office/drawing/2014/main" id="{C8E7223C-E128-4772-815E-FB021112F662}"/>
              </a:ext>
            </a:extLst>
          </p:cNvPr>
          <p:cNvSpPr txBox="1"/>
          <p:nvPr/>
        </p:nvSpPr>
        <p:spPr>
          <a:xfrm>
            <a:off x="5090689" y="3373891"/>
            <a:ext cx="3468279" cy="369332"/>
          </a:xfrm>
          <a:prstGeom prst="rect">
            <a:avLst/>
          </a:prstGeom>
          <a:noFill/>
        </p:spPr>
        <p:txBody>
          <a:bodyPr wrap="square" rtlCol="0">
            <a:spAutoFit/>
          </a:bodyPr>
          <a:lstStyle/>
          <a:p>
            <a:pPr algn="ctr"/>
            <a:r>
              <a:rPr lang="zh-CN" altLang="en-US" b="1" dirty="0"/>
              <a:t>植入</a:t>
            </a:r>
            <a:r>
              <a:rPr lang="en-US" altLang="zh-CN" b="1" dirty="0"/>
              <a:t>32</a:t>
            </a:r>
            <a:r>
              <a:rPr lang="zh-CN" altLang="en-US" b="1" dirty="0"/>
              <a:t>麦克风阵列的头盔原型</a:t>
            </a:r>
          </a:p>
        </p:txBody>
      </p:sp>
      <p:pic>
        <p:nvPicPr>
          <p:cNvPr id="29" name="图片 28">
            <a:extLst>
              <a:ext uri="{FF2B5EF4-FFF2-40B4-BE49-F238E27FC236}">
                <a16:creationId xmlns:a16="http://schemas.microsoft.com/office/drawing/2014/main" id="{DF393963-D0BC-4D17-8966-17285571EE30}"/>
              </a:ext>
            </a:extLst>
          </p:cNvPr>
          <p:cNvPicPr>
            <a:picLocks noChangeAspect="1"/>
          </p:cNvPicPr>
          <p:nvPr/>
        </p:nvPicPr>
        <p:blipFill rotWithShape="1">
          <a:blip r:embed="rId6"/>
          <a:srcRect t="3067" r="4387"/>
          <a:stretch/>
        </p:blipFill>
        <p:spPr>
          <a:xfrm>
            <a:off x="5235305" y="4090572"/>
            <a:ext cx="2729226" cy="2121097"/>
          </a:xfrm>
          <a:prstGeom prst="rect">
            <a:avLst/>
          </a:prstGeom>
        </p:spPr>
      </p:pic>
      <p:sp>
        <p:nvSpPr>
          <p:cNvPr id="32" name="文本框 31">
            <a:extLst>
              <a:ext uri="{FF2B5EF4-FFF2-40B4-BE49-F238E27FC236}">
                <a16:creationId xmlns:a16="http://schemas.microsoft.com/office/drawing/2014/main" id="{8B0FB778-2FED-4C15-B42C-4D0CD8ED188D}"/>
              </a:ext>
            </a:extLst>
          </p:cNvPr>
          <p:cNvSpPr txBox="1"/>
          <p:nvPr/>
        </p:nvSpPr>
        <p:spPr>
          <a:xfrm>
            <a:off x="5064534" y="6292777"/>
            <a:ext cx="3468279" cy="369332"/>
          </a:xfrm>
          <a:prstGeom prst="rect">
            <a:avLst/>
          </a:prstGeom>
          <a:noFill/>
        </p:spPr>
        <p:txBody>
          <a:bodyPr wrap="square" rtlCol="0">
            <a:spAutoFit/>
          </a:bodyPr>
          <a:lstStyle/>
          <a:p>
            <a:pPr algn="ctr"/>
            <a:r>
              <a:rPr lang="zh-CN" altLang="en-US" b="1" dirty="0"/>
              <a:t>低频段声源定位探测</a:t>
            </a:r>
          </a:p>
        </p:txBody>
      </p:sp>
    </p:spTree>
    <p:extLst>
      <p:ext uri="{BB962C8B-B14F-4D97-AF65-F5344CB8AC3E}">
        <p14:creationId xmlns:p14="http://schemas.microsoft.com/office/powerpoint/2010/main" val="2553208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653143" y="1484416"/>
            <a:ext cx="7481458"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4023" y="2377549"/>
            <a:ext cx="8431620" cy="707886"/>
          </a:xfrm>
          <a:prstGeom prst="rect">
            <a:avLst/>
          </a:prstGeom>
          <a:noFill/>
        </p:spPr>
        <p:txBody>
          <a:bodyPr wrap="square" rtlCol="0">
            <a:spAutoFit/>
          </a:bodyPr>
          <a:lstStyle/>
          <a:p>
            <a:pPr algn="ctr"/>
            <a:r>
              <a:rPr lang="zh-CN" altLang="en-US" sz="4000" b="1" dirty="0"/>
              <a:t>矢量声源定位技术</a:t>
            </a:r>
          </a:p>
        </p:txBody>
      </p:sp>
    </p:spTree>
    <p:extLst>
      <p:ext uri="{BB962C8B-B14F-4D97-AF65-F5344CB8AC3E}">
        <p14:creationId xmlns:p14="http://schemas.microsoft.com/office/powerpoint/2010/main" val="4075114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矢量声源定位技术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12</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427FB233-B971-4EC7-BD04-F488412FC5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H="1">
            <a:off x="3922238" y="3429000"/>
            <a:ext cx="4088437" cy="3066328"/>
          </a:xfrm>
          <a:prstGeom prst="rect">
            <a:avLst/>
          </a:prstGeom>
        </p:spPr>
      </p:pic>
      <p:sp>
        <p:nvSpPr>
          <p:cNvPr id="40" name="文本框 39">
            <a:extLst>
              <a:ext uri="{FF2B5EF4-FFF2-40B4-BE49-F238E27FC236}">
                <a16:creationId xmlns:a16="http://schemas.microsoft.com/office/drawing/2014/main" id="{89616FB1-D8E0-49B8-889D-5E0C247FB562}"/>
              </a:ext>
            </a:extLst>
          </p:cNvPr>
          <p:cNvSpPr txBox="1"/>
          <p:nvPr/>
        </p:nvSpPr>
        <p:spPr>
          <a:xfrm>
            <a:off x="859535" y="1067708"/>
            <a:ext cx="7850749" cy="1289712"/>
          </a:xfrm>
          <a:prstGeom prst="rect">
            <a:avLst/>
          </a:prstGeom>
          <a:noFill/>
        </p:spPr>
        <p:txBody>
          <a:bodyPr wrap="square" rtlCol="0">
            <a:spAutoFit/>
          </a:bodyPr>
          <a:lstStyle/>
          <a:p>
            <a:pPr>
              <a:lnSpc>
                <a:spcPct val="150000"/>
              </a:lnSpc>
            </a:pPr>
            <a:r>
              <a:rPr lang="zh-CN" altLang="en-US" b="1" dirty="0"/>
              <a:t>不同于传统声压阵列的形式，矢量传感器由</a:t>
            </a:r>
            <a:r>
              <a:rPr lang="en-US" altLang="zh-CN" b="1" dirty="0"/>
              <a:t>3</a:t>
            </a:r>
            <a:r>
              <a:rPr lang="zh-CN" altLang="en-US" b="1" dirty="0"/>
              <a:t>个</a:t>
            </a:r>
            <a:r>
              <a:rPr lang="en-US" altLang="zh-CN" b="1" dirty="0"/>
              <a:t>MEMS</a:t>
            </a:r>
            <a:r>
              <a:rPr lang="zh-CN" altLang="en-US" b="1" dirty="0"/>
              <a:t>质点振速传感器相互正交以及一个全向声压传感器组成。</a:t>
            </a:r>
            <a:endParaRPr lang="en-US" altLang="zh-CN" b="1" dirty="0"/>
          </a:p>
          <a:p>
            <a:pPr>
              <a:lnSpc>
                <a:spcPct val="150000"/>
              </a:lnSpc>
            </a:pPr>
            <a:r>
              <a:rPr lang="zh-CN" altLang="en-US" b="1" dirty="0"/>
              <a:t>通过</a:t>
            </a:r>
            <a:r>
              <a:rPr lang="en-US" altLang="zh-CN" b="1" dirty="0"/>
              <a:t>3</a:t>
            </a:r>
            <a:r>
              <a:rPr lang="zh-CN" altLang="en-US" b="1" dirty="0"/>
              <a:t>个轴向的质点振速结合声压量即可以完全测量声波的入射方向。</a:t>
            </a:r>
          </a:p>
        </p:txBody>
      </p:sp>
      <p:pic>
        <p:nvPicPr>
          <p:cNvPr id="42" name="图片 41">
            <a:extLst>
              <a:ext uri="{FF2B5EF4-FFF2-40B4-BE49-F238E27FC236}">
                <a16:creationId xmlns:a16="http://schemas.microsoft.com/office/drawing/2014/main" id="{53C94AF4-3759-4223-91DA-AA24A16D0F0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577" r="16357"/>
          <a:stretch/>
        </p:blipFill>
        <p:spPr>
          <a:xfrm rot="5400000">
            <a:off x="497747" y="3389947"/>
            <a:ext cx="3064833" cy="3145929"/>
          </a:xfrm>
          <a:prstGeom prst="rect">
            <a:avLst/>
          </a:prstGeom>
        </p:spPr>
      </p:pic>
      <p:sp>
        <p:nvSpPr>
          <p:cNvPr id="43" name="矩形 42">
            <a:extLst>
              <a:ext uri="{FF2B5EF4-FFF2-40B4-BE49-F238E27FC236}">
                <a16:creationId xmlns:a16="http://schemas.microsoft.com/office/drawing/2014/main" id="{003FF197-8A9F-4C87-8215-D41AC26A203A}"/>
              </a:ext>
            </a:extLst>
          </p:cNvPr>
          <p:cNvSpPr/>
          <p:nvPr/>
        </p:nvSpPr>
        <p:spPr>
          <a:xfrm>
            <a:off x="611187" y="2442803"/>
            <a:ext cx="8099097" cy="874214"/>
          </a:xfrm>
          <a:prstGeom prst="rect">
            <a:avLst/>
          </a:prstGeom>
          <a:ln w="38100">
            <a:solidFill>
              <a:schemeClr val="accent1"/>
            </a:solidFill>
          </a:ln>
        </p:spPr>
        <p:txBody>
          <a:bodyPr wrap="square">
            <a:spAutoFit/>
          </a:bodyPr>
          <a:lstStyle/>
          <a:p>
            <a:pPr marL="285750" indent="-285750">
              <a:lnSpc>
                <a:spcPct val="150000"/>
              </a:lnSpc>
              <a:buClr>
                <a:srgbClr val="FF0000"/>
              </a:buClr>
              <a:buFont typeface="Wingdings" panose="05000000000000000000" pitchFamily="2" charset="2"/>
              <a:buChar char="Ø"/>
            </a:pPr>
            <a:r>
              <a:rPr lang="zh-CN" altLang="en-US" b="1" dirty="0"/>
              <a:t>由于矢量传声器定位特性与波长无关，因此</a:t>
            </a:r>
            <a:r>
              <a:rPr lang="zh-CN" altLang="en-US" b="1" dirty="0">
                <a:solidFill>
                  <a:srgbClr val="FF0000"/>
                </a:solidFill>
              </a:rPr>
              <a:t>单个传感器即可覆盖从低频（炮声）到高频（子弹激波）的定位频段</a:t>
            </a:r>
            <a:r>
              <a:rPr lang="zh-CN" altLang="en-US" b="1" dirty="0"/>
              <a:t>，相对于传统定位方式有极大优势。</a:t>
            </a:r>
            <a:endParaRPr lang="zh-CN" altLang="en-US" dirty="0"/>
          </a:p>
        </p:txBody>
      </p:sp>
      <p:pic>
        <p:nvPicPr>
          <p:cNvPr id="56" name="图片 55">
            <a:extLst>
              <a:ext uri="{FF2B5EF4-FFF2-40B4-BE49-F238E27FC236}">
                <a16:creationId xmlns:a16="http://schemas.microsoft.com/office/drawing/2014/main" id="{E5577C89-A697-411C-A0F8-77ADA47B686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52190" y="5584554"/>
            <a:ext cx="1256917" cy="1012171"/>
          </a:xfrm>
          <a:prstGeom prst="rect">
            <a:avLst/>
          </a:prstGeom>
        </p:spPr>
      </p:pic>
      <p:pic>
        <p:nvPicPr>
          <p:cNvPr id="5" name="图片 4">
            <a:extLst>
              <a:ext uri="{FF2B5EF4-FFF2-40B4-BE49-F238E27FC236}">
                <a16:creationId xmlns:a16="http://schemas.microsoft.com/office/drawing/2014/main" id="{4D3F84E8-F043-4A42-B8D9-ACF012791BB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105"/>
          <a:stretch/>
        </p:blipFill>
        <p:spPr>
          <a:xfrm>
            <a:off x="7050859" y="4811696"/>
            <a:ext cx="1738033" cy="1683632"/>
          </a:xfrm>
          <a:prstGeom prst="rect">
            <a:avLst/>
          </a:prstGeom>
        </p:spPr>
      </p:pic>
    </p:spTree>
    <p:extLst>
      <p:ext uri="{BB962C8B-B14F-4D97-AF65-F5344CB8AC3E}">
        <p14:creationId xmlns:p14="http://schemas.microsoft.com/office/powerpoint/2010/main" val="280451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用于声源定位的矢量传声器</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13</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427FB233-B971-4EC7-BD04-F488412FC5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H="1">
            <a:off x="772627" y="1093148"/>
            <a:ext cx="3799373" cy="2849530"/>
          </a:xfrm>
          <a:prstGeom prst="rect">
            <a:avLst/>
          </a:prstGeom>
        </p:spPr>
      </p:pic>
      <p:pic>
        <p:nvPicPr>
          <p:cNvPr id="38" name="图片 37">
            <a:extLst>
              <a:ext uri="{FF2B5EF4-FFF2-40B4-BE49-F238E27FC236}">
                <a16:creationId xmlns:a16="http://schemas.microsoft.com/office/drawing/2014/main" id="{E8747BAD-789A-4D5F-B43C-B341F23D5B21}"/>
              </a:ext>
            </a:extLst>
          </p:cNvPr>
          <p:cNvPicPr>
            <a:picLocks noChangeAspect="1"/>
          </p:cNvPicPr>
          <p:nvPr/>
        </p:nvPicPr>
        <p:blipFill rotWithShape="1">
          <a:blip r:embed="rId4">
            <a:extLst>
              <a:ext uri="{28A0092B-C50C-407E-A947-70E740481C1C}">
                <a14:useLocalDpi xmlns:a14="http://schemas.microsoft.com/office/drawing/2010/main" val="0"/>
              </a:ext>
            </a:extLst>
          </a:blip>
          <a:srcRect l="26899" t="28000" r="24501" b="26267"/>
          <a:stretch/>
        </p:blipFill>
        <p:spPr>
          <a:xfrm>
            <a:off x="4491293" y="3841282"/>
            <a:ext cx="3760543" cy="2654046"/>
          </a:xfrm>
          <a:prstGeom prst="rect">
            <a:avLst/>
          </a:prstGeom>
        </p:spPr>
      </p:pic>
      <p:sp>
        <p:nvSpPr>
          <p:cNvPr id="40" name="文本框 39">
            <a:extLst>
              <a:ext uri="{FF2B5EF4-FFF2-40B4-BE49-F238E27FC236}">
                <a16:creationId xmlns:a16="http://schemas.microsoft.com/office/drawing/2014/main" id="{89616FB1-D8E0-49B8-889D-5E0C247FB562}"/>
              </a:ext>
            </a:extLst>
          </p:cNvPr>
          <p:cNvSpPr txBox="1"/>
          <p:nvPr/>
        </p:nvSpPr>
        <p:spPr>
          <a:xfrm>
            <a:off x="4780123" y="1385114"/>
            <a:ext cx="3700144" cy="1895391"/>
          </a:xfrm>
          <a:prstGeom prst="rect">
            <a:avLst/>
          </a:prstGeom>
          <a:noFill/>
          <a:ln>
            <a:solidFill>
              <a:schemeClr val="accent1"/>
            </a:solidFill>
          </a:ln>
        </p:spPr>
        <p:txBody>
          <a:bodyPr wrap="square" rtlCol="0">
            <a:spAutoFit/>
          </a:bodyPr>
          <a:lstStyle/>
          <a:p>
            <a:pPr>
              <a:lnSpc>
                <a:spcPct val="150000"/>
              </a:lnSpc>
            </a:pPr>
            <a:r>
              <a:rPr lang="zh-CN" altLang="en-US" sz="1600" b="1" dirty="0">
                <a:solidFill>
                  <a:schemeClr val="accent1"/>
                </a:solidFill>
              </a:rPr>
              <a:t>集成式三维矢量传声器</a:t>
            </a:r>
            <a:endParaRPr lang="en-US" altLang="zh-CN" sz="1600" b="1" dirty="0">
              <a:solidFill>
                <a:schemeClr val="accent1"/>
              </a:solidFill>
            </a:endParaRPr>
          </a:p>
          <a:p>
            <a:pPr marL="285750" indent="-285750">
              <a:lnSpc>
                <a:spcPct val="150000"/>
              </a:lnSpc>
              <a:buClr>
                <a:srgbClr val="FF0000"/>
              </a:buClr>
              <a:buFont typeface="Wingdings" panose="05000000000000000000" pitchFamily="2" charset="2"/>
              <a:buChar char="Ø"/>
            </a:pPr>
            <a:r>
              <a:rPr lang="zh-CN" altLang="en-US" sz="1600" b="1" dirty="0"/>
              <a:t>内部传感器封装最大直径仅有</a:t>
            </a:r>
            <a:r>
              <a:rPr lang="en-US" altLang="zh-CN" sz="1600" b="1" dirty="0"/>
              <a:t>7mm</a:t>
            </a:r>
            <a:r>
              <a:rPr lang="zh-CN" altLang="en-US" sz="1600" b="1" dirty="0"/>
              <a:t>，外壳直径为</a:t>
            </a:r>
            <a:r>
              <a:rPr lang="en-US" altLang="zh-CN" sz="1600" b="1" dirty="0"/>
              <a:t>12.7mm</a:t>
            </a:r>
            <a:r>
              <a:rPr lang="zh-CN" altLang="en-US" sz="1600" b="1" dirty="0"/>
              <a:t>。</a:t>
            </a:r>
            <a:endParaRPr lang="en-US" altLang="zh-CN" sz="1600" b="1" dirty="0"/>
          </a:p>
          <a:p>
            <a:pPr marL="285750" indent="-285750">
              <a:lnSpc>
                <a:spcPct val="150000"/>
              </a:lnSpc>
              <a:buClr>
                <a:srgbClr val="FF0000"/>
              </a:buClr>
              <a:buFont typeface="Wingdings" panose="05000000000000000000" pitchFamily="2" charset="2"/>
              <a:buChar char="Ø"/>
            </a:pPr>
            <a:r>
              <a:rPr lang="zh-CN" altLang="en-US" sz="1600" b="1" dirty="0"/>
              <a:t>探测频带</a:t>
            </a:r>
            <a:r>
              <a:rPr lang="en-US" altLang="zh-CN" sz="1600" b="1" dirty="0"/>
              <a:t>10Hz-10kHz</a:t>
            </a:r>
            <a:r>
              <a:rPr lang="zh-CN" altLang="en-US" sz="1600" b="1" dirty="0"/>
              <a:t>，</a:t>
            </a:r>
            <a:endParaRPr lang="en-US" altLang="zh-CN" sz="1600" b="1" dirty="0"/>
          </a:p>
          <a:p>
            <a:pPr marL="285750" indent="-285750">
              <a:lnSpc>
                <a:spcPct val="150000"/>
              </a:lnSpc>
              <a:buClr>
                <a:srgbClr val="FF0000"/>
              </a:buClr>
              <a:buFont typeface="Wingdings" panose="05000000000000000000" pitchFamily="2" charset="2"/>
              <a:buChar char="Ø"/>
            </a:pPr>
            <a:r>
              <a:rPr lang="zh-CN" altLang="en-US" sz="1600" b="1" dirty="0"/>
              <a:t>信噪比</a:t>
            </a:r>
            <a:r>
              <a:rPr lang="en-US" altLang="zh-CN" sz="1600" b="1" dirty="0"/>
              <a:t>55dBA@1kHz</a:t>
            </a:r>
            <a:r>
              <a:rPr lang="zh-CN" altLang="en-US" sz="1600" b="1" dirty="0"/>
              <a:t>。</a:t>
            </a:r>
          </a:p>
        </p:txBody>
      </p:sp>
      <p:sp>
        <p:nvSpPr>
          <p:cNvPr id="12" name="文本框 11">
            <a:extLst>
              <a:ext uri="{FF2B5EF4-FFF2-40B4-BE49-F238E27FC236}">
                <a16:creationId xmlns:a16="http://schemas.microsoft.com/office/drawing/2014/main" id="{F31BA71D-A733-4B5A-9C1C-F248AECB78C6}"/>
              </a:ext>
            </a:extLst>
          </p:cNvPr>
          <p:cNvSpPr txBox="1"/>
          <p:nvPr/>
        </p:nvSpPr>
        <p:spPr>
          <a:xfrm>
            <a:off x="611187" y="4281702"/>
            <a:ext cx="3302445" cy="1894749"/>
          </a:xfrm>
          <a:prstGeom prst="rect">
            <a:avLst/>
          </a:prstGeom>
          <a:noFill/>
          <a:ln>
            <a:solidFill>
              <a:schemeClr val="accent1"/>
            </a:solidFill>
          </a:ln>
        </p:spPr>
        <p:txBody>
          <a:bodyPr wrap="square" rtlCol="0">
            <a:spAutoFit/>
          </a:bodyPr>
          <a:lstStyle/>
          <a:p>
            <a:pPr>
              <a:lnSpc>
                <a:spcPct val="150000"/>
              </a:lnSpc>
            </a:pPr>
            <a:r>
              <a:rPr lang="zh-CN" altLang="en-US" sz="1600" b="1" dirty="0">
                <a:solidFill>
                  <a:schemeClr val="accent1"/>
                </a:solidFill>
              </a:rPr>
              <a:t>高性能三维矢量传声器</a:t>
            </a:r>
            <a:endParaRPr lang="en-US" altLang="zh-CN" sz="1600" b="1" dirty="0">
              <a:solidFill>
                <a:schemeClr val="accent1"/>
              </a:solidFill>
            </a:endParaRPr>
          </a:p>
          <a:p>
            <a:pPr marL="285750" indent="-285750">
              <a:lnSpc>
                <a:spcPct val="150000"/>
              </a:lnSpc>
              <a:buClr>
                <a:srgbClr val="FF0000"/>
              </a:buClr>
              <a:buFont typeface="Wingdings" panose="05000000000000000000" pitchFamily="2" charset="2"/>
              <a:buChar char="Ø"/>
            </a:pPr>
            <a:r>
              <a:rPr lang="zh-CN" altLang="en-US" sz="1600" b="1" dirty="0"/>
              <a:t>外壳直径为</a:t>
            </a:r>
            <a:r>
              <a:rPr lang="en-US" altLang="zh-CN" sz="1600" b="1" dirty="0"/>
              <a:t>90mm</a:t>
            </a:r>
          </a:p>
          <a:p>
            <a:pPr marL="285750" indent="-285750">
              <a:lnSpc>
                <a:spcPct val="150000"/>
              </a:lnSpc>
              <a:buClr>
                <a:srgbClr val="FF0000"/>
              </a:buClr>
              <a:buFont typeface="Wingdings" panose="05000000000000000000" pitchFamily="2" charset="2"/>
              <a:buChar char="Ø"/>
            </a:pPr>
            <a:r>
              <a:rPr lang="zh-CN" altLang="en-US" sz="1600" b="1" dirty="0"/>
              <a:t>探测频带</a:t>
            </a:r>
            <a:r>
              <a:rPr lang="en-US" altLang="zh-CN" sz="1600" b="1" dirty="0"/>
              <a:t>10Hz-10kHz</a:t>
            </a:r>
          </a:p>
          <a:p>
            <a:pPr marL="285750" indent="-285750">
              <a:lnSpc>
                <a:spcPct val="150000"/>
              </a:lnSpc>
              <a:buClr>
                <a:srgbClr val="FF0000"/>
              </a:buClr>
              <a:buFont typeface="Wingdings" panose="05000000000000000000" pitchFamily="2" charset="2"/>
              <a:buChar char="Ø"/>
            </a:pPr>
            <a:r>
              <a:rPr lang="zh-CN" altLang="en-US" sz="1600" b="1" dirty="0"/>
              <a:t>增加声学增益结构，信噪比提升至</a:t>
            </a:r>
            <a:r>
              <a:rPr lang="en-US" altLang="zh-CN" sz="1600" b="1" dirty="0"/>
              <a:t>65dBA@1kHz</a:t>
            </a:r>
            <a:endParaRPr lang="zh-CN" altLang="en-US" sz="1600" b="1" dirty="0"/>
          </a:p>
        </p:txBody>
      </p:sp>
      <p:sp>
        <p:nvSpPr>
          <p:cNvPr id="4" name="箭头: 右 3">
            <a:extLst>
              <a:ext uri="{FF2B5EF4-FFF2-40B4-BE49-F238E27FC236}">
                <a16:creationId xmlns:a16="http://schemas.microsoft.com/office/drawing/2014/main" id="{2E1B6A29-7149-4054-AE43-6620C42515CC}"/>
              </a:ext>
            </a:extLst>
          </p:cNvPr>
          <p:cNvSpPr/>
          <p:nvPr/>
        </p:nvSpPr>
        <p:spPr>
          <a:xfrm>
            <a:off x="3913632" y="5047488"/>
            <a:ext cx="310896" cy="795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BE59F5F4-6079-46FD-9BF8-DF1B60F9D43D}"/>
              </a:ext>
            </a:extLst>
          </p:cNvPr>
          <p:cNvSpPr/>
          <p:nvPr/>
        </p:nvSpPr>
        <p:spPr>
          <a:xfrm flipH="1">
            <a:off x="4513358" y="2140384"/>
            <a:ext cx="266765" cy="795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249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14</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三维矢量传声器测试</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CF3606A-3CDD-4B53-96E9-9E4E20212FD7}"/>
              </a:ext>
            </a:extLst>
          </p:cNvPr>
          <p:cNvPicPr>
            <a:picLocks noChangeAspect="1"/>
          </p:cNvPicPr>
          <p:nvPr/>
        </p:nvPicPr>
        <p:blipFill>
          <a:blip r:embed="rId3"/>
          <a:stretch>
            <a:fillRect/>
          </a:stretch>
        </p:blipFill>
        <p:spPr>
          <a:xfrm>
            <a:off x="4779444" y="3838131"/>
            <a:ext cx="3827526" cy="2681315"/>
          </a:xfrm>
          <a:prstGeom prst="rect">
            <a:avLst/>
          </a:prstGeom>
        </p:spPr>
      </p:pic>
      <p:pic>
        <p:nvPicPr>
          <p:cNvPr id="8" name="图片 7">
            <a:extLst>
              <a:ext uri="{FF2B5EF4-FFF2-40B4-BE49-F238E27FC236}">
                <a16:creationId xmlns:a16="http://schemas.microsoft.com/office/drawing/2014/main" id="{D236A821-D691-4C16-8B64-BA871D61FF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4400"/>
          <a:stretch/>
        </p:blipFill>
        <p:spPr>
          <a:xfrm>
            <a:off x="520996" y="1004302"/>
            <a:ext cx="4773379" cy="3064509"/>
          </a:xfrm>
          <a:prstGeom prst="rect">
            <a:avLst/>
          </a:prstGeom>
        </p:spPr>
      </p:pic>
      <p:sp>
        <p:nvSpPr>
          <p:cNvPr id="4" name="文本框 3">
            <a:extLst>
              <a:ext uri="{FF2B5EF4-FFF2-40B4-BE49-F238E27FC236}">
                <a16:creationId xmlns:a16="http://schemas.microsoft.com/office/drawing/2014/main" id="{625B3F20-CC6E-4FE2-A8D6-3AF6D2F7C796}"/>
              </a:ext>
            </a:extLst>
          </p:cNvPr>
          <p:cNvSpPr txBox="1"/>
          <p:nvPr/>
        </p:nvSpPr>
        <p:spPr>
          <a:xfrm>
            <a:off x="5733288" y="1547003"/>
            <a:ext cx="3081528" cy="1289712"/>
          </a:xfrm>
          <a:prstGeom prst="rect">
            <a:avLst/>
          </a:prstGeom>
          <a:noFill/>
        </p:spPr>
        <p:txBody>
          <a:bodyPr wrap="square" rtlCol="0">
            <a:spAutoFit/>
          </a:bodyPr>
          <a:lstStyle/>
          <a:p>
            <a:pPr>
              <a:lnSpc>
                <a:spcPct val="150000"/>
              </a:lnSpc>
            </a:pPr>
            <a:r>
              <a:rPr lang="zh-CN" altLang="en-US" b="1" dirty="0"/>
              <a:t>矢量传感器在消声室进行精确的一致性，校准后各个通道误差小于</a:t>
            </a:r>
            <a:r>
              <a:rPr lang="en-US" altLang="zh-CN" b="1" dirty="0"/>
              <a:t>1%</a:t>
            </a:r>
            <a:endParaRPr lang="zh-CN" altLang="en-US" b="1" dirty="0"/>
          </a:p>
        </p:txBody>
      </p:sp>
      <p:sp>
        <p:nvSpPr>
          <p:cNvPr id="12" name="文本框 11">
            <a:extLst>
              <a:ext uri="{FF2B5EF4-FFF2-40B4-BE49-F238E27FC236}">
                <a16:creationId xmlns:a16="http://schemas.microsoft.com/office/drawing/2014/main" id="{573C171C-F74C-41E7-B040-F0B211159615}"/>
              </a:ext>
            </a:extLst>
          </p:cNvPr>
          <p:cNvSpPr txBox="1"/>
          <p:nvPr/>
        </p:nvSpPr>
        <p:spPr>
          <a:xfrm>
            <a:off x="736458" y="4741681"/>
            <a:ext cx="3827525" cy="874214"/>
          </a:xfrm>
          <a:prstGeom prst="rect">
            <a:avLst/>
          </a:prstGeom>
          <a:noFill/>
        </p:spPr>
        <p:txBody>
          <a:bodyPr wrap="square" rtlCol="0">
            <a:spAutoFit/>
          </a:bodyPr>
          <a:lstStyle/>
          <a:p>
            <a:pPr>
              <a:lnSpc>
                <a:spcPct val="150000"/>
              </a:lnSpc>
            </a:pPr>
            <a:r>
              <a:rPr lang="zh-CN" altLang="en-US" b="1" dirty="0"/>
              <a:t>利用矢量</a:t>
            </a:r>
            <a:r>
              <a:rPr lang="en-US" altLang="zh-CN" b="1" dirty="0"/>
              <a:t>MUSIC</a:t>
            </a:r>
            <a:r>
              <a:rPr lang="zh-CN" altLang="en-US" b="1" dirty="0"/>
              <a:t>算法验证声源定向效果，平均角度误差小于</a:t>
            </a:r>
            <a:r>
              <a:rPr lang="en-US" altLang="zh-CN" b="1" dirty="0"/>
              <a:t>2</a:t>
            </a:r>
            <a:r>
              <a:rPr lang="zh-CN" altLang="en-US" b="1" dirty="0"/>
              <a:t>度</a:t>
            </a:r>
          </a:p>
        </p:txBody>
      </p:sp>
    </p:spTree>
    <p:extLst>
      <p:ext uri="{BB962C8B-B14F-4D97-AF65-F5344CB8AC3E}">
        <p14:creationId xmlns:p14="http://schemas.microsoft.com/office/powerpoint/2010/main" val="3058766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653143" y="1484416"/>
            <a:ext cx="7481458"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4023" y="2377549"/>
            <a:ext cx="8431620" cy="707886"/>
          </a:xfrm>
          <a:prstGeom prst="rect">
            <a:avLst/>
          </a:prstGeom>
          <a:noFill/>
        </p:spPr>
        <p:txBody>
          <a:bodyPr wrap="square" rtlCol="0">
            <a:spAutoFit/>
          </a:bodyPr>
          <a:lstStyle/>
          <a:p>
            <a:pPr algn="ctr"/>
            <a:r>
              <a:rPr lang="zh-CN" altLang="en-US" sz="4000" b="1" dirty="0"/>
              <a:t>矢量声源定位技术应用优势</a:t>
            </a:r>
          </a:p>
        </p:txBody>
      </p:sp>
    </p:spTree>
    <p:extLst>
      <p:ext uri="{BB962C8B-B14F-4D97-AF65-F5344CB8AC3E}">
        <p14:creationId xmlns:p14="http://schemas.microsoft.com/office/powerpoint/2010/main" val="377822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矢量定位系统军事应用优势</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16</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id="{4957EB79-B431-4E6D-B510-473BC7AF8FAB}"/>
              </a:ext>
            </a:extLst>
          </p:cNvPr>
          <p:cNvPicPr>
            <a:picLocks noChangeAspect="1"/>
          </p:cNvPicPr>
          <p:nvPr/>
        </p:nvPicPr>
        <p:blipFill>
          <a:blip r:embed="rId3"/>
          <a:stretch>
            <a:fillRect/>
          </a:stretch>
        </p:blipFill>
        <p:spPr>
          <a:xfrm>
            <a:off x="531701" y="3702112"/>
            <a:ext cx="3415909" cy="2613170"/>
          </a:xfrm>
          <a:prstGeom prst="rect">
            <a:avLst/>
          </a:prstGeom>
        </p:spPr>
      </p:pic>
      <p:pic>
        <p:nvPicPr>
          <p:cNvPr id="11" name="图片 10">
            <a:extLst>
              <a:ext uri="{FF2B5EF4-FFF2-40B4-BE49-F238E27FC236}">
                <a16:creationId xmlns:a16="http://schemas.microsoft.com/office/drawing/2014/main" id="{F3285936-6A39-4F1C-AF02-9CB6A6C974E7}"/>
              </a:ext>
            </a:extLst>
          </p:cNvPr>
          <p:cNvPicPr>
            <a:picLocks noChangeAspect="1"/>
          </p:cNvPicPr>
          <p:nvPr/>
        </p:nvPicPr>
        <p:blipFill>
          <a:blip r:embed="rId4"/>
          <a:stretch>
            <a:fillRect/>
          </a:stretch>
        </p:blipFill>
        <p:spPr>
          <a:xfrm>
            <a:off x="4536768" y="3712702"/>
            <a:ext cx="4070202" cy="2615212"/>
          </a:xfrm>
          <a:prstGeom prst="rect">
            <a:avLst/>
          </a:prstGeom>
        </p:spPr>
      </p:pic>
      <p:pic>
        <p:nvPicPr>
          <p:cNvPr id="12" name="图片 15">
            <a:extLst>
              <a:ext uri="{FF2B5EF4-FFF2-40B4-BE49-F238E27FC236}">
                <a16:creationId xmlns:a16="http://schemas.microsoft.com/office/drawing/2014/main" id="{CB9C64C8-471C-45BF-992C-E05634E98C5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1701" y="1192364"/>
            <a:ext cx="4199533" cy="2509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08AB6988-D335-45C6-863E-C98008612ACB}"/>
              </a:ext>
            </a:extLst>
          </p:cNvPr>
          <p:cNvSpPr txBox="1"/>
          <p:nvPr/>
        </p:nvSpPr>
        <p:spPr>
          <a:xfrm>
            <a:off x="4794020" y="1417329"/>
            <a:ext cx="3960813" cy="1705210"/>
          </a:xfrm>
          <a:prstGeom prst="rect">
            <a:avLst/>
          </a:prstGeom>
          <a:noFill/>
        </p:spPr>
        <p:txBody>
          <a:bodyPr wrap="square" rtlCol="0">
            <a:spAutoFit/>
          </a:bodyPr>
          <a:lstStyle/>
          <a:p>
            <a:pPr>
              <a:lnSpc>
                <a:spcPct val="150000"/>
              </a:lnSpc>
            </a:pPr>
            <a:r>
              <a:rPr lang="zh-CN" altLang="en-US" b="1" dirty="0"/>
              <a:t>机载声学雷达；</a:t>
            </a:r>
            <a:endParaRPr lang="en-US" altLang="zh-CN" b="1" dirty="0"/>
          </a:p>
          <a:p>
            <a:pPr>
              <a:lnSpc>
                <a:spcPct val="150000"/>
              </a:lnSpc>
            </a:pPr>
            <a:r>
              <a:rPr lang="zh-CN" altLang="en-US" b="1" dirty="0"/>
              <a:t>通过单个矢量传感器，即可以覆盖极宽频带（包含低频的炮声，中频直升机以及高频枪声）的声学目标探测</a:t>
            </a:r>
          </a:p>
        </p:txBody>
      </p:sp>
    </p:spTree>
    <p:extLst>
      <p:ext uri="{BB962C8B-B14F-4D97-AF65-F5344CB8AC3E}">
        <p14:creationId xmlns:p14="http://schemas.microsoft.com/office/powerpoint/2010/main" val="3707134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矢量定位系统军事应用优势</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17</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id="{612993F0-AAB9-4747-8389-F16D7CDBFF25}"/>
              </a:ext>
            </a:extLst>
          </p:cNvPr>
          <p:cNvPicPr>
            <a:picLocks noChangeAspect="1"/>
          </p:cNvPicPr>
          <p:nvPr/>
        </p:nvPicPr>
        <p:blipFill rotWithShape="1">
          <a:blip r:embed="rId3"/>
          <a:srcRect l="23930"/>
          <a:stretch/>
        </p:blipFill>
        <p:spPr>
          <a:xfrm>
            <a:off x="347471" y="2588242"/>
            <a:ext cx="4859881" cy="3090182"/>
          </a:xfrm>
          <a:prstGeom prst="rect">
            <a:avLst/>
          </a:prstGeom>
        </p:spPr>
      </p:pic>
      <p:pic>
        <p:nvPicPr>
          <p:cNvPr id="8" name="图片 7">
            <a:extLst>
              <a:ext uri="{FF2B5EF4-FFF2-40B4-BE49-F238E27FC236}">
                <a16:creationId xmlns:a16="http://schemas.microsoft.com/office/drawing/2014/main" id="{CA195658-30B9-4660-BBF6-F4A7892CE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071" y="2588241"/>
            <a:ext cx="3347696" cy="3090181"/>
          </a:xfrm>
          <a:prstGeom prst="rect">
            <a:avLst/>
          </a:prstGeom>
        </p:spPr>
      </p:pic>
      <p:sp>
        <p:nvSpPr>
          <p:cNvPr id="10" name="矩形 9">
            <a:extLst>
              <a:ext uri="{FF2B5EF4-FFF2-40B4-BE49-F238E27FC236}">
                <a16:creationId xmlns:a16="http://schemas.microsoft.com/office/drawing/2014/main" id="{9F3DF4E9-9119-443A-B102-3F4688BADBFF}"/>
              </a:ext>
            </a:extLst>
          </p:cNvPr>
          <p:cNvSpPr/>
          <p:nvPr/>
        </p:nvSpPr>
        <p:spPr>
          <a:xfrm>
            <a:off x="976919" y="1179576"/>
            <a:ext cx="7630052" cy="874214"/>
          </a:xfrm>
          <a:prstGeom prst="rect">
            <a:avLst/>
          </a:prstGeom>
        </p:spPr>
        <p:txBody>
          <a:bodyPr wrap="square">
            <a:spAutoFit/>
          </a:bodyPr>
          <a:lstStyle/>
          <a:p>
            <a:pPr>
              <a:lnSpc>
                <a:spcPct val="150000"/>
              </a:lnSpc>
            </a:pPr>
            <a:r>
              <a:rPr lang="zh-CN" altLang="en-US" b="1" dirty="0"/>
              <a:t>基于单个矢量传感器的声学定位系统体积极小，可以非常方便地集成于无人机，小型设备或者作为可穿戴设备</a:t>
            </a:r>
            <a:endParaRPr lang="zh-CN" altLang="en-US" dirty="0"/>
          </a:p>
        </p:txBody>
      </p:sp>
    </p:spTree>
    <p:extLst>
      <p:ext uri="{BB962C8B-B14F-4D97-AF65-F5344CB8AC3E}">
        <p14:creationId xmlns:p14="http://schemas.microsoft.com/office/powerpoint/2010/main" val="1290187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矢量定位系统军事应用优势</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18</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id="{9F3CDAFD-09B3-4D31-8BB1-F669502B81A2}"/>
              </a:ext>
            </a:extLst>
          </p:cNvPr>
          <p:cNvPicPr>
            <a:picLocks noChangeAspect="1"/>
          </p:cNvPicPr>
          <p:nvPr/>
        </p:nvPicPr>
        <p:blipFill>
          <a:blip r:embed="rId3"/>
          <a:stretch>
            <a:fillRect/>
          </a:stretch>
        </p:blipFill>
        <p:spPr>
          <a:xfrm>
            <a:off x="269893" y="3186920"/>
            <a:ext cx="3659683" cy="2862524"/>
          </a:xfrm>
          <a:prstGeom prst="rect">
            <a:avLst/>
          </a:prstGeom>
        </p:spPr>
      </p:pic>
      <p:sp>
        <p:nvSpPr>
          <p:cNvPr id="5" name="矩形 4">
            <a:extLst>
              <a:ext uri="{FF2B5EF4-FFF2-40B4-BE49-F238E27FC236}">
                <a16:creationId xmlns:a16="http://schemas.microsoft.com/office/drawing/2014/main" id="{D885128F-E4C3-4C70-AF2C-84C4C9107FDD}"/>
              </a:ext>
            </a:extLst>
          </p:cNvPr>
          <p:cNvSpPr/>
          <p:nvPr/>
        </p:nvSpPr>
        <p:spPr>
          <a:xfrm>
            <a:off x="1078953" y="1067708"/>
            <a:ext cx="7113238" cy="1670586"/>
          </a:xfrm>
          <a:prstGeom prst="rect">
            <a:avLst/>
          </a:prstGeom>
        </p:spPr>
        <p:txBody>
          <a:bodyPr wrap="square">
            <a:spAutoFit/>
          </a:bodyPr>
          <a:lstStyle/>
          <a:p>
            <a:pPr>
              <a:lnSpc>
                <a:spcPct val="200000"/>
              </a:lnSpc>
            </a:pPr>
            <a:r>
              <a:rPr lang="zh-CN" altLang="en-US" b="1" dirty="0"/>
              <a:t>移动目标跟踪：</a:t>
            </a:r>
            <a:endParaRPr lang="en-US" altLang="zh-CN" b="1" dirty="0"/>
          </a:p>
          <a:p>
            <a:pPr marL="285750" indent="-285750">
              <a:lnSpc>
                <a:spcPct val="200000"/>
              </a:lnSpc>
              <a:buClr>
                <a:srgbClr val="FF0000"/>
              </a:buClr>
              <a:buFont typeface="Wingdings" panose="05000000000000000000" pitchFamily="2" charset="2"/>
              <a:buChar char="Ø"/>
            </a:pPr>
            <a:r>
              <a:rPr lang="zh-CN" altLang="en-US" b="1" dirty="0"/>
              <a:t>可以利用矢量传感器作为低功耗的小型隐藏节点进行实时探测</a:t>
            </a:r>
            <a:endParaRPr lang="en-US" altLang="zh-CN" b="1" dirty="0"/>
          </a:p>
          <a:p>
            <a:pPr marL="285750" indent="-285750">
              <a:lnSpc>
                <a:spcPct val="200000"/>
              </a:lnSpc>
              <a:buClr>
                <a:srgbClr val="FF0000"/>
              </a:buClr>
              <a:buFont typeface="Wingdings" panose="05000000000000000000" pitchFamily="2" charset="2"/>
              <a:buChar char="Ø"/>
            </a:pPr>
            <a:r>
              <a:rPr lang="zh-CN" altLang="en-US" b="1" dirty="0"/>
              <a:t>两个节点所测得的方位的交叉点即是目标的运动轨迹</a:t>
            </a:r>
            <a:endParaRPr lang="zh-CN" altLang="en-US" dirty="0"/>
          </a:p>
        </p:txBody>
      </p:sp>
      <p:pic>
        <p:nvPicPr>
          <p:cNvPr id="7" name="图片 6">
            <a:extLst>
              <a:ext uri="{FF2B5EF4-FFF2-40B4-BE49-F238E27FC236}">
                <a16:creationId xmlns:a16="http://schemas.microsoft.com/office/drawing/2014/main" id="{16A6C587-D24C-4BE6-8B49-242365C22CFA}"/>
              </a:ext>
            </a:extLst>
          </p:cNvPr>
          <p:cNvPicPr>
            <a:picLocks noChangeAspect="1"/>
          </p:cNvPicPr>
          <p:nvPr/>
        </p:nvPicPr>
        <p:blipFill>
          <a:blip r:embed="rId4"/>
          <a:stretch>
            <a:fillRect/>
          </a:stretch>
        </p:blipFill>
        <p:spPr>
          <a:xfrm>
            <a:off x="4046365" y="3186920"/>
            <a:ext cx="4974357" cy="2862524"/>
          </a:xfrm>
          <a:prstGeom prst="rect">
            <a:avLst/>
          </a:prstGeom>
        </p:spPr>
      </p:pic>
    </p:spTree>
    <p:extLst>
      <p:ext uri="{BB962C8B-B14F-4D97-AF65-F5344CB8AC3E}">
        <p14:creationId xmlns:p14="http://schemas.microsoft.com/office/powerpoint/2010/main" val="4239217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06191" y="2825216"/>
            <a:ext cx="7921625" cy="1350819"/>
          </a:xfrm>
          <a:prstGeom prst="rect">
            <a:avLst/>
          </a:prstGeom>
          <a:noFill/>
        </p:spPr>
        <p:txBody>
          <a:bodyPr wrap="square" rtlCol="0">
            <a:spAutoFit/>
          </a:bodyPr>
          <a:lstStyle/>
          <a:p>
            <a:pPr indent="457200" algn="ctr">
              <a:lnSpc>
                <a:spcPct val="125000"/>
              </a:lnSpc>
            </a:pPr>
            <a:r>
              <a:rPr lang="zh-CN" altLang="en-US" sz="7200" b="1" dirty="0">
                <a:solidFill>
                  <a:schemeClr val="accent1"/>
                </a:solidFill>
                <a:latin typeface="微软雅黑" panose="020B0503020204020204" pitchFamily="34" charset="-122"/>
                <a:ea typeface="微软雅黑" panose="020B0503020204020204" pitchFamily="34" charset="-122"/>
              </a:rPr>
              <a:t>感谢您的聆听！</a:t>
            </a:r>
            <a:endParaRPr lang="en-US" altLang="zh-CN" sz="7200"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980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653143" y="1484416"/>
            <a:ext cx="7481458"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4023" y="2377549"/>
            <a:ext cx="8431620" cy="707886"/>
          </a:xfrm>
          <a:prstGeom prst="rect">
            <a:avLst/>
          </a:prstGeom>
          <a:noFill/>
        </p:spPr>
        <p:txBody>
          <a:bodyPr wrap="square" rtlCol="0">
            <a:spAutoFit/>
          </a:bodyPr>
          <a:lstStyle/>
          <a:p>
            <a:pPr algn="ctr"/>
            <a:r>
              <a:rPr lang="zh-CN" altLang="en-US" sz="4000" b="1" dirty="0"/>
              <a:t>矢量传声器</a:t>
            </a:r>
          </a:p>
        </p:txBody>
      </p:sp>
    </p:spTree>
    <p:extLst>
      <p:ext uri="{BB962C8B-B14F-4D97-AF65-F5344CB8AC3E}">
        <p14:creationId xmlns:p14="http://schemas.microsoft.com/office/powerpoint/2010/main" val="1641296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声学矢量传感器</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3</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4440718" y="3756622"/>
            <a:ext cx="4654319" cy="2539157"/>
          </a:xfrm>
          <a:prstGeom prst="rect">
            <a:avLst/>
          </a:prstGeom>
          <a:noFill/>
        </p:spPr>
        <p:txBody>
          <a:bodyPr wrap="square" rtlCol="0">
            <a:spAutoFit/>
          </a:bodyPr>
          <a:lstStyle/>
          <a:p>
            <a:pPr marL="285750" indent="-285750">
              <a:lnSpc>
                <a:spcPct val="150000"/>
              </a:lnSpc>
              <a:spcAft>
                <a:spcPts val="600"/>
              </a:spcAft>
              <a:buClr>
                <a:srgbClr val="FF0000"/>
              </a:buClr>
              <a:buFont typeface="Wingdings" panose="05000000000000000000" pitchFamily="2" charset="2"/>
              <a:buChar char="l"/>
            </a:pPr>
            <a:r>
              <a:rPr lang="zh-CN" altLang="en-US" sz="1600" b="1" dirty="0"/>
              <a:t>声质点速度传感器结合声压传感器能够完整的描述整个声场（声压、声质点振速、声阻抗）</a:t>
            </a:r>
            <a:endParaRPr lang="en-US" altLang="zh-CN" sz="1600" b="1" dirty="0"/>
          </a:p>
          <a:p>
            <a:pPr marL="285750" indent="-285750">
              <a:lnSpc>
                <a:spcPct val="150000"/>
              </a:lnSpc>
              <a:spcAft>
                <a:spcPts val="600"/>
              </a:spcAft>
              <a:buClr>
                <a:srgbClr val="FF0000"/>
              </a:buClr>
              <a:buFont typeface="Wingdings" panose="05000000000000000000" pitchFamily="2" charset="2"/>
              <a:buChar char="l"/>
            </a:pPr>
            <a:r>
              <a:rPr lang="zh-CN" altLang="en-US" sz="1600" b="1" dirty="0"/>
              <a:t>具有与频率以及尺寸无关的指向性</a:t>
            </a:r>
            <a:endParaRPr lang="en-US" altLang="zh-CN" sz="1600" b="1" dirty="0"/>
          </a:p>
          <a:p>
            <a:pPr marL="285750" indent="-285750">
              <a:lnSpc>
                <a:spcPct val="150000"/>
              </a:lnSpc>
              <a:spcAft>
                <a:spcPts val="600"/>
              </a:spcAft>
              <a:buClr>
                <a:srgbClr val="FF0000"/>
              </a:buClr>
              <a:buFont typeface="Wingdings" panose="05000000000000000000" pitchFamily="2" charset="2"/>
              <a:buChar char="l"/>
            </a:pPr>
            <a:r>
              <a:rPr lang="zh-CN" altLang="en-US" sz="1600" b="1" dirty="0"/>
              <a:t>其属于</a:t>
            </a:r>
            <a:r>
              <a:rPr lang="en-US" altLang="zh-CN" sz="1600" b="1" dirty="0"/>
              <a:t>MEMS</a:t>
            </a:r>
            <a:r>
              <a:rPr lang="zh-CN" altLang="en-US" sz="1600" b="1" dirty="0"/>
              <a:t>器件，体积小，易集成</a:t>
            </a:r>
            <a:endParaRPr lang="en-US" altLang="zh-CN" sz="1600" b="1" dirty="0"/>
          </a:p>
          <a:p>
            <a:pPr marL="285750" indent="-285750">
              <a:lnSpc>
                <a:spcPct val="150000"/>
              </a:lnSpc>
              <a:spcAft>
                <a:spcPts val="600"/>
              </a:spcAft>
              <a:buClr>
                <a:srgbClr val="FF0000"/>
              </a:buClr>
              <a:buFont typeface="Wingdings" panose="05000000000000000000" pitchFamily="2" charset="2"/>
              <a:buChar char="l"/>
            </a:pPr>
            <a:r>
              <a:rPr lang="zh-CN" altLang="en-US" sz="1600" b="1" dirty="0"/>
              <a:t>相对于振膜式麦克风结构简单，无机械运动单元，更加可靠。</a:t>
            </a:r>
            <a:endParaRPr lang="en-US" altLang="zh-CN" sz="1600" b="1" dirty="0"/>
          </a:p>
        </p:txBody>
      </p:sp>
      <p:pic>
        <p:nvPicPr>
          <p:cNvPr id="4" name="图片 3"/>
          <p:cNvPicPr>
            <a:picLocks noChangeAspect="1"/>
          </p:cNvPicPr>
          <p:nvPr/>
        </p:nvPicPr>
        <p:blipFill rotWithShape="1">
          <a:blip r:embed="rId3">
            <a:clrChange>
              <a:clrFrom>
                <a:srgbClr val="FFFFFF"/>
              </a:clrFrom>
              <a:clrTo>
                <a:srgbClr val="FFFFFF">
                  <a:alpha val="0"/>
                </a:srgbClr>
              </a:clrTo>
            </a:clrChange>
          </a:blip>
          <a:srcRect l="757" t="11598" r="6498"/>
          <a:stretch/>
        </p:blipFill>
        <p:spPr>
          <a:xfrm>
            <a:off x="5587124" y="1593710"/>
            <a:ext cx="2361509" cy="895774"/>
          </a:xfrm>
          <a:prstGeom prst="rect">
            <a:avLst/>
          </a:prstGeom>
        </p:spPr>
      </p:pic>
      <p:pic>
        <p:nvPicPr>
          <p:cNvPr id="7172" name="Picture 4" descr="Image result for MEMS microphone"/>
          <p:cNvPicPr>
            <a:picLocks noChangeAspect="1" noChangeArrowheads="1"/>
          </p:cNvPicPr>
          <p:nvPr/>
        </p:nvPicPr>
        <p:blipFill rotWithShape="1">
          <a:blip r:embed="rId4">
            <a:extLst>
              <a:ext uri="{28A0092B-C50C-407E-A947-70E740481C1C}">
                <a14:useLocalDpi xmlns:a14="http://schemas.microsoft.com/office/drawing/2010/main" val="0"/>
              </a:ext>
            </a:extLst>
          </a:blip>
          <a:srcRect l="4717" t="56750" r="53851" b="3526"/>
          <a:stretch/>
        </p:blipFill>
        <p:spPr bwMode="auto">
          <a:xfrm>
            <a:off x="693807" y="1620996"/>
            <a:ext cx="3346515" cy="164969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a:clrChange>
              <a:clrFrom>
                <a:srgbClr val="EBEDED"/>
              </a:clrFrom>
              <a:clrTo>
                <a:srgbClr val="EBEDED">
                  <a:alpha val="0"/>
                </a:srgbClr>
              </a:clrTo>
            </a:clrChange>
          </a:blip>
          <a:stretch>
            <a:fillRect/>
          </a:stretch>
        </p:blipFill>
        <p:spPr>
          <a:xfrm>
            <a:off x="5954082" y="2421507"/>
            <a:ext cx="2212250" cy="1007524"/>
          </a:xfrm>
          <a:prstGeom prst="rect">
            <a:avLst/>
          </a:prstGeom>
        </p:spPr>
      </p:pic>
      <p:pic>
        <p:nvPicPr>
          <p:cNvPr id="11" name="图片 10"/>
          <p:cNvPicPr>
            <a:picLocks noChangeAspect="1"/>
          </p:cNvPicPr>
          <p:nvPr/>
        </p:nvPicPr>
        <p:blipFill>
          <a:blip r:embed="rId6"/>
          <a:stretch>
            <a:fillRect/>
          </a:stretch>
        </p:blipFill>
        <p:spPr>
          <a:xfrm>
            <a:off x="426739" y="4153816"/>
            <a:ext cx="3880650" cy="2375607"/>
          </a:xfrm>
          <a:prstGeom prst="rect">
            <a:avLst/>
          </a:prstGeom>
        </p:spPr>
      </p:pic>
      <p:sp>
        <p:nvSpPr>
          <p:cNvPr id="12" name="文本框 11"/>
          <p:cNvSpPr txBox="1"/>
          <p:nvPr/>
        </p:nvSpPr>
        <p:spPr>
          <a:xfrm>
            <a:off x="262725" y="1194195"/>
            <a:ext cx="3159180" cy="369332"/>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b="1" dirty="0"/>
              <a:t>目前可听声测量方法：</a:t>
            </a:r>
          </a:p>
        </p:txBody>
      </p:sp>
      <p:sp>
        <p:nvSpPr>
          <p:cNvPr id="13" name="右箭头 12"/>
          <p:cNvSpPr/>
          <p:nvPr/>
        </p:nvSpPr>
        <p:spPr>
          <a:xfrm>
            <a:off x="4470984" y="2233273"/>
            <a:ext cx="621774" cy="633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62725" y="3697488"/>
            <a:ext cx="4043710" cy="369332"/>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b="1" dirty="0"/>
              <a:t>可测量声质点振速的</a:t>
            </a:r>
            <a:r>
              <a:rPr lang="en-US" altLang="zh-CN" b="1" dirty="0"/>
              <a:t>MEMS</a:t>
            </a:r>
            <a:r>
              <a:rPr lang="zh-CN" altLang="en-US" b="1" dirty="0"/>
              <a:t>传感器：</a:t>
            </a:r>
          </a:p>
        </p:txBody>
      </p:sp>
    </p:spTree>
    <p:extLst>
      <p:ext uri="{BB962C8B-B14F-4D97-AF65-F5344CB8AC3E}">
        <p14:creationId xmlns:p14="http://schemas.microsoft.com/office/powerpoint/2010/main" val="2126499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声学矢量传感器</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4</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id="{B7CB4743-50AD-4BAE-92C7-D4F4B5AC1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15" y="2274789"/>
            <a:ext cx="3335019" cy="2097536"/>
          </a:xfrm>
          <a:prstGeom prst="rect">
            <a:avLst/>
          </a:prstGeom>
        </p:spPr>
      </p:pic>
      <p:sp>
        <p:nvSpPr>
          <p:cNvPr id="11" name="矩形 10">
            <a:extLst>
              <a:ext uri="{FF2B5EF4-FFF2-40B4-BE49-F238E27FC236}">
                <a16:creationId xmlns:a16="http://schemas.microsoft.com/office/drawing/2014/main" id="{9D737633-93AF-4FA1-9C43-1A5BED11C498}"/>
              </a:ext>
            </a:extLst>
          </p:cNvPr>
          <p:cNvSpPr/>
          <p:nvPr/>
        </p:nvSpPr>
        <p:spPr>
          <a:xfrm>
            <a:off x="740016" y="1052736"/>
            <a:ext cx="7263527" cy="1135054"/>
          </a:xfrm>
          <a:prstGeom prst="rect">
            <a:avLst/>
          </a:prstGeom>
        </p:spPr>
        <p:txBody>
          <a:bodyPr wrap="non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声质点振速传感器：</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感知声波引起的空气质点振速的</a:t>
            </a:r>
            <a:r>
              <a:rPr lang="zh-CN" altLang="en-US" sz="2400" b="1" dirty="0">
                <a:solidFill>
                  <a:srgbClr val="C00000"/>
                </a:solidFill>
                <a:latin typeface="微软雅黑" panose="020B0503020204020204" pitchFamily="34" charset="-122"/>
                <a:ea typeface="微软雅黑" panose="020B0503020204020204" pitchFamily="34" charset="-122"/>
              </a:rPr>
              <a:t>大小和方向（矢量）</a:t>
            </a:r>
          </a:p>
        </p:txBody>
      </p:sp>
      <p:grpSp>
        <p:nvGrpSpPr>
          <p:cNvPr id="12" name="组合 11">
            <a:extLst>
              <a:ext uri="{FF2B5EF4-FFF2-40B4-BE49-F238E27FC236}">
                <a16:creationId xmlns:a16="http://schemas.microsoft.com/office/drawing/2014/main" id="{1F9F85E4-8C20-47AD-B6AA-58B26C109758}"/>
              </a:ext>
            </a:extLst>
          </p:cNvPr>
          <p:cNvGrpSpPr/>
          <p:nvPr/>
        </p:nvGrpSpPr>
        <p:grpSpPr>
          <a:xfrm>
            <a:off x="557482" y="4672351"/>
            <a:ext cx="3827981" cy="1943198"/>
            <a:chOff x="3913378" y="1664045"/>
            <a:chExt cx="3827981" cy="1943198"/>
          </a:xfrm>
        </p:grpSpPr>
        <p:pic>
          <p:nvPicPr>
            <p:cNvPr id="13" name="图片 12" descr="D:\desktop\institute_acoustics\report\热线原理示意图.png">
              <a:extLst>
                <a:ext uri="{FF2B5EF4-FFF2-40B4-BE49-F238E27FC236}">
                  <a16:creationId xmlns:a16="http://schemas.microsoft.com/office/drawing/2014/main" id="{8273C962-B6D7-4DFE-A4B1-E1A600432969}"/>
                </a:ext>
              </a:extLst>
            </p:cNvPr>
            <p:cNvPicPr/>
            <p:nvPr/>
          </p:nvPicPr>
          <p:blipFill rotWithShape="1">
            <a:blip r:embed="rId4">
              <a:extLst>
                <a:ext uri="{28A0092B-C50C-407E-A947-70E740481C1C}">
                  <a14:useLocalDpi xmlns:a14="http://schemas.microsoft.com/office/drawing/2010/main" val="0"/>
                </a:ext>
              </a:extLst>
            </a:blip>
            <a:srcRect/>
            <a:stretch/>
          </p:blipFill>
          <p:spPr bwMode="auto">
            <a:xfrm>
              <a:off x="4009811" y="1664045"/>
              <a:ext cx="3611816" cy="1863831"/>
            </a:xfrm>
            <a:prstGeom prst="rect">
              <a:avLst/>
            </a:prstGeom>
            <a:noFill/>
            <a:ln>
              <a:noFill/>
            </a:ln>
          </p:spPr>
        </p:pic>
        <p:sp>
          <p:nvSpPr>
            <p:cNvPr id="14" name="文本框 13">
              <a:extLst>
                <a:ext uri="{FF2B5EF4-FFF2-40B4-BE49-F238E27FC236}">
                  <a16:creationId xmlns:a16="http://schemas.microsoft.com/office/drawing/2014/main" id="{69588B43-7BC2-41FA-B302-670F58DC8D86}"/>
                </a:ext>
              </a:extLst>
            </p:cNvPr>
            <p:cNvSpPr txBox="1"/>
            <p:nvPr/>
          </p:nvSpPr>
          <p:spPr>
            <a:xfrm>
              <a:off x="5314950" y="1809750"/>
              <a:ext cx="410690" cy="369332"/>
            </a:xfrm>
            <a:prstGeom prst="rect">
              <a:avLst/>
            </a:prstGeom>
            <a:solidFill>
              <a:schemeClr val="bg1"/>
            </a:solidFill>
          </p:spPr>
          <p:txBody>
            <a:bodyPr wrap="none" rtlCol="0">
              <a:spAutoFit/>
            </a:bodyPr>
            <a:lstStyle/>
            <a:p>
              <a:r>
                <a:rPr lang="en-US" altLang="zh-CN" dirty="0"/>
                <a:t>T</a:t>
              </a:r>
              <a:r>
                <a:rPr lang="en-US" altLang="zh-CN" baseline="-25000" dirty="0"/>
                <a:t>1</a:t>
              </a:r>
              <a:endParaRPr lang="zh-CN" altLang="en-US" baseline="-25000" dirty="0"/>
            </a:p>
          </p:txBody>
        </p:sp>
        <p:sp>
          <p:nvSpPr>
            <p:cNvPr id="15" name="文本框 14">
              <a:extLst>
                <a:ext uri="{FF2B5EF4-FFF2-40B4-BE49-F238E27FC236}">
                  <a16:creationId xmlns:a16="http://schemas.microsoft.com/office/drawing/2014/main" id="{1C0C81A4-E82D-4F03-BF85-9E4E16A4B5A8}"/>
                </a:ext>
              </a:extLst>
            </p:cNvPr>
            <p:cNvSpPr txBox="1"/>
            <p:nvPr/>
          </p:nvSpPr>
          <p:spPr>
            <a:xfrm>
              <a:off x="6096000" y="1809750"/>
              <a:ext cx="410690" cy="369332"/>
            </a:xfrm>
            <a:prstGeom prst="rect">
              <a:avLst/>
            </a:prstGeom>
            <a:solidFill>
              <a:schemeClr val="bg1"/>
            </a:solidFill>
          </p:spPr>
          <p:txBody>
            <a:bodyPr wrap="none" rtlCol="0">
              <a:spAutoFit/>
            </a:bodyPr>
            <a:lstStyle/>
            <a:p>
              <a:r>
                <a:rPr lang="en-US" altLang="zh-CN" dirty="0"/>
                <a:t>T</a:t>
              </a:r>
              <a:r>
                <a:rPr lang="en-US" altLang="zh-CN" baseline="-25000" dirty="0"/>
                <a:t>2</a:t>
              </a:r>
              <a:endParaRPr lang="zh-CN" altLang="en-US" baseline="-25000" dirty="0"/>
            </a:p>
          </p:txBody>
        </p:sp>
        <p:sp>
          <p:nvSpPr>
            <p:cNvPr id="16" name="文本框 15">
              <a:extLst>
                <a:ext uri="{FF2B5EF4-FFF2-40B4-BE49-F238E27FC236}">
                  <a16:creationId xmlns:a16="http://schemas.microsoft.com/office/drawing/2014/main" id="{7E826AEA-8D96-4901-8C77-610E72A709AD}"/>
                </a:ext>
              </a:extLst>
            </p:cNvPr>
            <p:cNvSpPr txBox="1"/>
            <p:nvPr/>
          </p:nvSpPr>
          <p:spPr>
            <a:xfrm>
              <a:off x="5751161" y="1809750"/>
              <a:ext cx="319318" cy="369332"/>
            </a:xfrm>
            <a:prstGeom prst="rect">
              <a:avLst/>
            </a:prstGeom>
            <a:solidFill>
              <a:schemeClr val="bg1"/>
            </a:solidFill>
          </p:spPr>
          <p:txBody>
            <a:bodyPr wrap="none" rtlCol="0">
              <a:spAutoFit/>
            </a:bodyPr>
            <a:lstStyle/>
            <a:p>
              <a:r>
                <a:rPr lang="en-US" altLang="zh-CN" dirty="0"/>
                <a:t>=</a:t>
              </a:r>
              <a:endParaRPr lang="zh-CN" altLang="en-US" baseline="-25000" dirty="0"/>
            </a:p>
          </p:txBody>
        </p:sp>
        <p:sp>
          <p:nvSpPr>
            <p:cNvPr id="19" name="文本框 18">
              <a:extLst>
                <a:ext uri="{FF2B5EF4-FFF2-40B4-BE49-F238E27FC236}">
                  <a16:creationId xmlns:a16="http://schemas.microsoft.com/office/drawing/2014/main" id="{E2E50713-CBE8-4111-B9F9-CFF1A3AD9AA4}"/>
                </a:ext>
              </a:extLst>
            </p:cNvPr>
            <p:cNvSpPr txBox="1"/>
            <p:nvPr/>
          </p:nvSpPr>
          <p:spPr>
            <a:xfrm>
              <a:off x="3913378" y="1939290"/>
              <a:ext cx="376589" cy="584775"/>
            </a:xfrm>
            <a:prstGeom prst="rect">
              <a:avLst/>
            </a:prstGeom>
            <a:solidFill>
              <a:schemeClr val="bg1"/>
            </a:solidFill>
          </p:spPr>
          <p:txBody>
            <a:bodyPr wrap="square" rtlCol="0">
              <a:spAutoFit/>
            </a:bodyPr>
            <a:lstStyle/>
            <a:p>
              <a:r>
                <a:rPr lang="zh-CN" altLang="en-US" sz="1600" dirty="0"/>
                <a:t>温度</a:t>
              </a:r>
              <a:endParaRPr lang="zh-CN" altLang="en-US" sz="1600" baseline="-25000" dirty="0"/>
            </a:p>
          </p:txBody>
        </p:sp>
        <p:sp>
          <p:nvSpPr>
            <p:cNvPr id="20" name="文本框 19">
              <a:extLst>
                <a:ext uri="{FF2B5EF4-FFF2-40B4-BE49-F238E27FC236}">
                  <a16:creationId xmlns:a16="http://schemas.microsoft.com/office/drawing/2014/main" id="{023B84DD-56F7-4DF7-997E-B0A7D5820E49}"/>
                </a:ext>
              </a:extLst>
            </p:cNvPr>
            <p:cNvSpPr txBox="1"/>
            <p:nvPr/>
          </p:nvSpPr>
          <p:spPr>
            <a:xfrm>
              <a:off x="5099861" y="3259270"/>
              <a:ext cx="779907" cy="338554"/>
            </a:xfrm>
            <a:prstGeom prst="rect">
              <a:avLst/>
            </a:prstGeom>
            <a:solidFill>
              <a:schemeClr val="bg1"/>
            </a:solidFill>
          </p:spPr>
          <p:txBody>
            <a:bodyPr wrap="square" rtlCol="0">
              <a:spAutoFit/>
            </a:bodyPr>
            <a:lstStyle/>
            <a:p>
              <a:pPr algn="ctr"/>
              <a:r>
                <a:rPr lang="zh-CN" altLang="en-US" sz="1600" dirty="0"/>
                <a:t>铂丝</a:t>
              </a:r>
              <a:r>
                <a:rPr lang="en-US" altLang="zh-CN" sz="1600" dirty="0"/>
                <a:t>1</a:t>
              </a:r>
              <a:endParaRPr lang="zh-CN" altLang="en-US" sz="1600" baseline="-25000" dirty="0"/>
            </a:p>
          </p:txBody>
        </p:sp>
        <p:sp>
          <p:nvSpPr>
            <p:cNvPr id="23" name="文本框 22">
              <a:extLst>
                <a:ext uri="{FF2B5EF4-FFF2-40B4-BE49-F238E27FC236}">
                  <a16:creationId xmlns:a16="http://schemas.microsoft.com/office/drawing/2014/main" id="{0BEAD623-4C4F-49EA-97F9-C8D4836B2413}"/>
                </a:ext>
              </a:extLst>
            </p:cNvPr>
            <p:cNvSpPr txBox="1"/>
            <p:nvPr/>
          </p:nvSpPr>
          <p:spPr>
            <a:xfrm>
              <a:off x="5930568" y="3268689"/>
              <a:ext cx="779907" cy="338554"/>
            </a:xfrm>
            <a:prstGeom prst="rect">
              <a:avLst/>
            </a:prstGeom>
            <a:solidFill>
              <a:schemeClr val="bg1"/>
            </a:solidFill>
          </p:spPr>
          <p:txBody>
            <a:bodyPr wrap="square" rtlCol="0">
              <a:spAutoFit/>
            </a:bodyPr>
            <a:lstStyle/>
            <a:p>
              <a:pPr algn="ctr"/>
              <a:r>
                <a:rPr lang="zh-CN" altLang="en-US" sz="1600" dirty="0"/>
                <a:t>铂丝</a:t>
              </a:r>
              <a:r>
                <a:rPr lang="en-US" altLang="zh-CN" sz="1600" dirty="0"/>
                <a:t>2</a:t>
              </a:r>
              <a:endParaRPr lang="zh-CN" altLang="en-US" sz="1600" baseline="-25000" dirty="0"/>
            </a:p>
          </p:txBody>
        </p:sp>
        <p:sp>
          <p:nvSpPr>
            <p:cNvPr id="24" name="文本框 23">
              <a:extLst>
                <a:ext uri="{FF2B5EF4-FFF2-40B4-BE49-F238E27FC236}">
                  <a16:creationId xmlns:a16="http://schemas.microsoft.com/office/drawing/2014/main" id="{4EA2407E-9364-491B-89CD-E3C87011F13E}"/>
                </a:ext>
              </a:extLst>
            </p:cNvPr>
            <p:cNvSpPr txBox="1"/>
            <p:nvPr/>
          </p:nvSpPr>
          <p:spPr>
            <a:xfrm>
              <a:off x="6938153" y="3254190"/>
              <a:ext cx="779907" cy="338554"/>
            </a:xfrm>
            <a:prstGeom prst="rect">
              <a:avLst/>
            </a:prstGeom>
            <a:solidFill>
              <a:schemeClr val="bg1"/>
            </a:solidFill>
          </p:spPr>
          <p:txBody>
            <a:bodyPr wrap="square" rtlCol="0">
              <a:spAutoFit/>
            </a:bodyPr>
            <a:lstStyle/>
            <a:p>
              <a:pPr algn="ctr"/>
              <a:r>
                <a:rPr lang="zh-CN" altLang="en-US" sz="1600" dirty="0"/>
                <a:t>位置</a:t>
              </a:r>
              <a:endParaRPr lang="zh-CN" altLang="en-US" sz="1600" baseline="-25000" dirty="0"/>
            </a:p>
          </p:txBody>
        </p:sp>
        <p:sp>
          <p:nvSpPr>
            <p:cNvPr id="25" name="文本框 24">
              <a:extLst>
                <a:ext uri="{FF2B5EF4-FFF2-40B4-BE49-F238E27FC236}">
                  <a16:creationId xmlns:a16="http://schemas.microsoft.com/office/drawing/2014/main" id="{9F4DB711-D543-4156-B4AE-5A8A47DF69F6}"/>
                </a:ext>
              </a:extLst>
            </p:cNvPr>
            <p:cNvSpPr txBox="1"/>
            <p:nvPr/>
          </p:nvSpPr>
          <p:spPr>
            <a:xfrm>
              <a:off x="6473772" y="2101751"/>
              <a:ext cx="1267587" cy="584775"/>
            </a:xfrm>
            <a:prstGeom prst="rect">
              <a:avLst/>
            </a:prstGeom>
            <a:solidFill>
              <a:schemeClr val="bg1"/>
            </a:solidFill>
          </p:spPr>
          <p:txBody>
            <a:bodyPr wrap="square" rtlCol="0">
              <a:spAutoFit/>
            </a:bodyPr>
            <a:lstStyle/>
            <a:p>
              <a:pPr algn="ctr"/>
              <a:r>
                <a:rPr lang="zh-CN" altLang="en-US" sz="1600" dirty="0">
                  <a:solidFill>
                    <a:srgbClr val="00B0F0"/>
                  </a:solidFill>
                  <a:latin typeface="黑体" panose="02010609060101010101" pitchFamily="49" charset="-122"/>
                  <a:ea typeface="黑体" panose="02010609060101010101" pitchFamily="49" charset="-122"/>
                </a:rPr>
                <a:t>无声波</a:t>
              </a:r>
              <a:endParaRPr lang="en-US" altLang="zh-CN" sz="1600" dirty="0">
                <a:solidFill>
                  <a:srgbClr val="00B0F0"/>
                </a:solidFill>
                <a:latin typeface="黑体" panose="02010609060101010101" pitchFamily="49" charset="-122"/>
                <a:ea typeface="黑体" panose="02010609060101010101" pitchFamily="49" charset="-122"/>
              </a:endParaRPr>
            </a:p>
            <a:p>
              <a:pPr algn="ctr"/>
              <a:r>
                <a:rPr lang="zh-CN" altLang="en-US" sz="1600" dirty="0">
                  <a:solidFill>
                    <a:srgbClr val="00B0F0"/>
                  </a:solidFill>
                  <a:latin typeface="黑体" panose="02010609060101010101" pitchFamily="49" charset="-122"/>
                  <a:ea typeface="黑体" panose="02010609060101010101" pitchFamily="49" charset="-122"/>
                </a:rPr>
                <a:t>无质点振速</a:t>
              </a:r>
              <a:endParaRPr lang="zh-CN" altLang="en-US" sz="1600" baseline="-25000" dirty="0">
                <a:solidFill>
                  <a:srgbClr val="00B0F0"/>
                </a:solidFill>
                <a:latin typeface="黑体" panose="02010609060101010101" pitchFamily="49" charset="-122"/>
                <a:ea typeface="黑体" panose="02010609060101010101" pitchFamily="49" charset="-122"/>
              </a:endParaRPr>
            </a:p>
          </p:txBody>
        </p:sp>
      </p:grpSp>
      <p:grpSp>
        <p:nvGrpSpPr>
          <p:cNvPr id="26" name="组合 25">
            <a:extLst>
              <a:ext uri="{FF2B5EF4-FFF2-40B4-BE49-F238E27FC236}">
                <a16:creationId xmlns:a16="http://schemas.microsoft.com/office/drawing/2014/main" id="{14BE89A0-9B30-456B-AA2C-0C466A8EDE6B}"/>
              </a:ext>
            </a:extLst>
          </p:cNvPr>
          <p:cNvGrpSpPr/>
          <p:nvPr/>
        </p:nvGrpSpPr>
        <p:grpSpPr>
          <a:xfrm>
            <a:off x="4788756" y="4672351"/>
            <a:ext cx="3921528" cy="1943198"/>
            <a:chOff x="7613324" y="1664045"/>
            <a:chExt cx="3921528" cy="1943198"/>
          </a:xfrm>
        </p:grpSpPr>
        <p:pic>
          <p:nvPicPr>
            <p:cNvPr id="27" name="图片 26" descr="D:\desktop\institute_acoustics\report\热线原理示意图.png">
              <a:extLst>
                <a:ext uri="{FF2B5EF4-FFF2-40B4-BE49-F238E27FC236}">
                  <a16:creationId xmlns:a16="http://schemas.microsoft.com/office/drawing/2014/main" id="{8E857D47-AAD5-4F44-9C80-4963B95A58DB}"/>
                </a:ext>
              </a:extLst>
            </p:cNvPr>
            <p:cNvPicPr/>
            <p:nvPr/>
          </p:nvPicPr>
          <p:blipFill rotWithShape="1">
            <a:blip r:embed="rId5">
              <a:extLst>
                <a:ext uri="{28A0092B-C50C-407E-A947-70E740481C1C}">
                  <a14:useLocalDpi xmlns:a14="http://schemas.microsoft.com/office/drawing/2010/main" val="0"/>
                </a:ext>
              </a:extLst>
            </a:blip>
            <a:srcRect/>
            <a:stretch/>
          </p:blipFill>
          <p:spPr bwMode="auto">
            <a:xfrm>
              <a:off x="7720805" y="1664045"/>
              <a:ext cx="3611817" cy="1871635"/>
            </a:xfrm>
            <a:prstGeom prst="rect">
              <a:avLst/>
            </a:prstGeom>
            <a:noFill/>
            <a:ln>
              <a:noFill/>
            </a:ln>
          </p:spPr>
        </p:pic>
        <p:sp>
          <p:nvSpPr>
            <p:cNvPr id="28" name="文本框 27">
              <a:extLst>
                <a:ext uri="{FF2B5EF4-FFF2-40B4-BE49-F238E27FC236}">
                  <a16:creationId xmlns:a16="http://schemas.microsoft.com/office/drawing/2014/main" id="{D1AE2E27-E10B-4998-8E9A-2BBA25C115DB}"/>
                </a:ext>
              </a:extLst>
            </p:cNvPr>
            <p:cNvSpPr txBox="1"/>
            <p:nvPr/>
          </p:nvSpPr>
          <p:spPr>
            <a:xfrm>
              <a:off x="9014896" y="1860546"/>
              <a:ext cx="410690" cy="369332"/>
            </a:xfrm>
            <a:prstGeom prst="rect">
              <a:avLst/>
            </a:prstGeom>
            <a:solidFill>
              <a:schemeClr val="bg1"/>
            </a:solidFill>
          </p:spPr>
          <p:txBody>
            <a:bodyPr wrap="none" rtlCol="0">
              <a:spAutoFit/>
            </a:bodyPr>
            <a:lstStyle/>
            <a:p>
              <a:r>
                <a:rPr lang="en-US" altLang="zh-CN" dirty="0"/>
                <a:t>T</a:t>
              </a:r>
              <a:r>
                <a:rPr lang="en-US" altLang="zh-CN" baseline="-25000" dirty="0"/>
                <a:t>1</a:t>
              </a:r>
              <a:endParaRPr lang="zh-CN" altLang="en-US" baseline="-25000" dirty="0"/>
            </a:p>
          </p:txBody>
        </p:sp>
        <p:sp>
          <p:nvSpPr>
            <p:cNvPr id="29" name="文本框 28">
              <a:extLst>
                <a:ext uri="{FF2B5EF4-FFF2-40B4-BE49-F238E27FC236}">
                  <a16:creationId xmlns:a16="http://schemas.microsoft.com/office/drawing/2014/main" id="{D3FAE932-1F5F-424D-BE8C-45F0DEB6FDA3}"/>
                </a:ext>
              </a:extLst>
            </p:cNvPr>
            <p:cNvSpPr txBox="1"/>
            <p:nvPr/>
          </p:nvSpPr>
          <p:spPr>
            <a:xfrm>
              <a:off x="9795946" y="1703066"/>
              <a:ext cx="410690" cy="369332"/>
            </a:xfrm>
            <a:prstGeom prst="rect">
              <a:avLst/>
            </a:prstGeom>
            <a:solidFill>
              <a:schemeClr val="bg1"/>
            </a:solidFill>
          </p:spPr>
          <p:txBody>
            <a:bodyPr wrap="none" rtlCol="0">
              <a:spAutoFit/>
            </a:bodyPr>
            <a:lstStyle/>
            <a:p>
              <a:r>
                <a:rPr lang="en-US" altLang="zh-CN" dirty="0"/>
                <a:t>T</a:t>
              </a:r>
              <a:r>
                <a:rPr lang="en-US" altLang="zh-CN" baseline="-25000" dirty="0"/>
                <a:t>2</a:t>
              </a:r>
              <a:endParaRPr lang="zh-CN" altLang="en-US" baseline="-25000" dirty="0"/>
            </a:p>
          </p:txBody>
        </p:sp>
        <p:sp>
          <p:nvSpPr>
            <p:cNvPr id="30" name="文本框 29">
              <a:extLst>
                <a:ext uri="{FF2B5EF4-FFF2-40B4-BE49-F238E27FC236}">
                  <a16:creationId xmlns:a16="http://schemas.microsoft.com/office/drawing/2014/main" id="{5B6DD6EC-7612-466A-BD6E-03C3C35E0D17}"/>
                </a:ext>
              </a:extLst>
            </p:cNvPr>
            <p:cNvSpPr txBox="1"/>
            <p:nvPr/>
          </p:nvSpPr>
          <p:spPr>
            <a:xfrm>
              <a:off x="9442217" y="1779266"/>
              <a:ext cx="319318" cy="369332"/>
            </a:xfrm>
            <a:prstGeom prst="rect">
              <a:avLst/>
            </a:prstGeom>
            <a:solidFill>
              <a:schemeClr val="bg1"/>
            </a:solidFill>
          </p:spPr>
          <p:txBody>
            <a:bodyPr wrap="none" rtlCol="0">
              <a:spAutoFit/>
            </a:bodyPr>
            <a:lstStyle/>
            <a:p>
              <a:r>
                <a:rPr lang="en-US" altLang="zh-CN" dirty="0"/>
                <a:t>&lt;</a:t>
              </a:r>
              <a:endParaRPr lang="zh-CN" altLang="en-US" baseline="-25000" dirty="0"/>
            </a:p>
          </p:txBody>
        </p:sp>
        <p:sp>
          <p:nvSpPr>
            <p:cNvPr id="31" name="文本框 30">
              <a:extLst>
                <a:ext uri="{FF2B5EF4-FFF2-40B4-BE49-F238E27FC236}">
                  <a16:creationId xmlns:a16="http://schemas.microsoft.com/office/drawing/2014/main" id="{37FD640B-4AED-47CC-A191-DF703DBEAE32}"/>
                </a:ext>
              </a:extLst>
            </p:cNvPr>
            <p:cNvSpPr txBox="1"/>
            <p:nvPr/>
          </p:nvSpPr>
          <p:spPr>
            <a:xfrm>
              <a:off x="7613324" y="1990086"/>
              <a:ext cx="376589" cy="584775"/>
            </a:xfrm>
            <a:prstGeom prst="rect">
              <a:avLst/>
            </a:prstGeom>
            <a:solidFill>
              <a:schemeClr val="bg1"/>
            </a:solidFill>
          </p:spPr>
          <p:txBody>
            <a:bodyPr wrap="square" rtlCol="0">
              <a:spAutoFit/>
            </a:bodyPr>
            <a:lstStyle/>
            <a:p>
              <a:r>
                <a:rPr lang="zh-CN" altLang="en-US" sz="1600" dirty="0"/>
                <a:t>温度</a:t>
              </a:r>
              <a:endParaRPr lang="zh-CN" altLang="en-US" sz="1600" baseline="-25000" dirty="0"/>
            </a:p>
          </p:txBody>
        </p:sp>
        <p:sp>
          <p:nvSpPr>
            <p:cNvPr id="32" name="文本框 31">
              <a:extLst>
                <a:ext uri="{FF2B5EF4-FFF2-40B4-BE49-F238E27FC236}">
                  <a16:creationId xmlns:a16="http://schemas.microsoft.com/office/drawing/2014/main" id="{8A39B798-A192-4515-912F-98CDEF4C6095}"/>
                </a:ext>
              </a:extLst>
            </p:cNvPr>
            <p:cNvSpPr txBox="1"/>
            <p:nvPr/>
          </p:nvSpPr>
          <p:spPr>
            <a:xfrm>
              <a:off x="8813601" y="3259270"/>
              <a:ext cx="779907" cy="338554"/>
            </a:xfrm>
            <a:prstGeom prst="rect">
              <a:avLst/>
            </a:prstGeom>
            <a:solidFill>
              <a:schemeClr val="bg1"/>
            </a:solidFill>
          </p:spPr>
          <p:txBody>
            <a:bodyPr wrap="square" rtlCol="0">
              <a:spAutoFit/>
            </a:bodyPr>
            <a:lstStyle/>
            <a:p>
              <a:pPr algn="ctr"/>
              <a:r>
                <a:rPr lang="zh-CN" altLang="en-US" sz="1600" dirty="0"/>
                <a:t>铂丝</a:t>
              </a:r>
              <a:r>
                <a:rPr lang="en-US" altLang="zh-CN" sz="1600" dirty="0"/>
                <a:t>1</a:t>
              </a:r>
              <a:endParaRPr lang="zh-CN" altLang="en-US" sz="1600" baseline="-25000" dirty="0"/>
            </a:p>
          </p:txBody>
        </p:sp>
        <p:sp>
          <p:nvSpPr>
            <p:cNvPr id="33" name="文本框 32">
              <a:extLst>
                <a:ext uri="{FF2B5EF4-FFF2-40B4-BE49-F238E27FC236}">
                  <a16:creationId xmlns:a16="http://schemas.microsoft.com/office/drawing/2014/main" id="{BC8B0EBE-C2A1-47CF-AC0E-C69265BF009E}"/>
                </a:ext>
              </a:extLst>
            </p:cNvPr>
            <p:cNvSpPr txBox="1"/>
            <p:nvPr/>
          </p:nvSpPr>
          <p:spPr>
            <a:xfrm>
              <a:off x="9644308" y="3268689"/>
              <a:ext cx="779907" cy="338554"/>
            </a:xfrm>
            <a:prstGeom prst="rect">
              <a:avLst/>
            </a:prstGeom>
            <a:solidFill>
              <a:schemeClr val="bg1"/>
            </a:solidFill>
          </p:spPr>
          <p:txBody>
            <a:bodyPr wrap="square" rtlCol="0">
              <a:spAutoFit/>
            </a:bodyPr>
            <a:lstStyle/>
            <a:p>
              <a:pPr algn="ctr"/>
              <a:r>
                <a:rPr lang="zh-CN" altLang="en-US" sz="1600" dirty="0"/>
                <a:t>铂丝</a:t>
              </a:r>
              <a:r>
                <a:rPr lang="en-US" altLang="zh-CN" sz="1600" dirty="0"/>
                <a:t>2</a:t>
              </a:r>
              <a:endParaRPr lang="zh-CN" altLang="en-US" sz="1600" baseline="-25000" dirty="0"/>
            </a:p>
          </p:txBody>
        </p:sp>
        <p:sp>
          <p:nvSpPr>
            <p:cNvPr id="34" name="文本框 33">
              <a:extLst>
                <a:ext uri="{FF2B5EF4-FFF2-40B4-BE49-F238E27FC236}">
                  <a16:creationId xmlns:a16="http://schemas.microsoft.com/office/drawing/2014/main" id="{36A5B6AC-E86E-4993-9EDA-DCF651D36E46}"/>
                </a:ext>
              </a:extLst>
            </p:cNvPr>
            <p:cNvSpPr txBox="1"/>
            <p:nvPr/>
          </p:nvSpPr>
          <p:spPr>
            <a:xfrm>
              <a:off x="10651893" y="3228790"/>
              <a:ext cx="779907" cy="338554"/>
            </a:xfrm>
            <a:prstGeom prst="rect">
              <a:avLst/>
            </a:prstGeom>
            <a:solidFill>
              <a:schemeClr val="bg1"/>
            </a:solidFill>
          </p:spPr>
          <p:txBody>
            <a:bodyPr wrap="square" rtlCol="0">
              <a:spAutoFit/>
            </a:bodyPr>
            <a:lstStyle/>
            <a:p>
              <a:pPr algn="ctr"/>
              <a:r>
                <a:rPr lang="zh-CN" altLang="en-US" sz="1600" dirty="0"/>
                <a:t>位置</a:t>
              </a:r>
              <a:endParaRPr lang="zh-CN" altLang="en-US" sz="1600" baseline="-25000" dirty="0"/>
            </a:p>
          </p:txBody>
        </p:sp>
        <p:sp>
          <p:nvSpPr>
            <p:cNvPr id="35" name="文本框 34">
              <a:extLst>
                <a:ext uri="{FF2B5EF4-FFF2-40B4-BE49-F238E27FC236}">
                  <a16:creationId xmlns:a16="http://schemas.microsoft.com/office/drawing/2014/main" id="{0B9C8AD0-76F1-403A-869B-39D78987CFF4}"/>
                </a:ext>
              </a:extLst>
            </p:cNvPr>
            <p:cNvSpPr txBox="1"/>
            <p:nvPr/>
          </p:nvSpPr>
          <p:spPr>
            <a:xfrm>
              <a:off x="10267265" y="2045212"/>
              <a:ext cx="1267587" cy="584775"/>
            </a:xfrm>
            <a:prstGeom prst="rect">
              <a:avLst/>
            </a:prstGeom>
            <a:solidFill>
              <a:schemeClr val="bg1"/>
            </a:solidFill>
          </p:spPr>
          <p:txBody>
            <a:bodyPr wrap="square" rtlCol="0">
              <a:spAutoFit/>
            </a:bodyPr>
            <a:lstStyle/>
            <a:p>
              <a:pPr algn="ctr"/>
              <a:r>
                <a:rPr lang="zh-CN" altLang="en-US" sz="1600" dirty="0">
                  <a:solidFill>
                    <a:srgbClr val="C00000"/>
                  </a:solidFill>
                  <a:latin typeface="黑体" panose="02010609060101010101" pitchFamily="49" charset="-122"/>
                  <a:ea typeface="黑体" panose="02010609060101010101" pitchFamily="49" charset="-122"/>
                </a:rPr>
                <a:t>存在声波</a:t>
              </a:r>
              <a:endParaRPr lang="en-US" altLang="zh-CN" sz="1600" dirty="0">
                <a:solidFill>
                  <a:srgbClr val="C00000"/>
                </a:solidFill>
                <a:latin typeface="黑体" panose="02010609060101010101" pitchFamily="49" charset="-122"/>
                <a:ea typeface="黑体" panose="02010609060101010101" pitchFamily="49" charset="-122"/>
              </a:endParaRPr>
            </a:p>
            <a:p>
              <a:pPr algn="ctr"/>
              <a:r>
                <a:rPr lang="zh-CN" altLang="en-US" sz="1600" dirty="0">
                  <a:solidFill>
                    <a:srgbClr val="C00000"/>
                  </a:solidFill>
                  <a:latin typeface="黑体" panose="02010609060101010101" pitchFamily="49" charset="-122"/>
                  <a:ea typeface="黑体" panose="02010609060101010101" pitchFamily="49" charset="-122"/>
                </a:rPr>
                <a:t>有质点振速</a:t>
              </a:r>
              <a:endParaRPr lang="zh-CN" altLang="en-US" sz="1600" baseline="-25000" dirty="0">
                <a:solidFill>
                  <a:srgbClr val="C00000"/>
                </a:solidFill>
                <a:latin typeface="黑体" panose="02010609060101010101" pitchFamily="49" charset="-122"/>
                <a:ea typeface="黑体" panose="02010609060101010101" pitchFamily="49" charset="-122"/>
              </a:endParaRPr>
            </a:p>
          </p:txBody>
        </p:sp>
        <p:cxnSp>
          <p:nvCxnSpPr>
            <p:cNvPr id="36" name="直接箭头连接符 35">
              <a:extLst>
                <a:ext uri="{FF2B5EF4-FFF2-40B4-BE49-F238E27FC236}">
                  <a16:creationId xmlns:a16="http://schemas.microsoft.com/office/drawing/2014/main" id="{F14EA18F-B758-4AA7-BAE9-F3B29A5B6AF7}"/>
                </a:ext>
              </a:extLst>
            </p:cNvPr>
            <p:cNvCxnSpPr/>
            <p:nvPr/>
          </p:nvCxnSpPr>
          <p:spPr>
            <a:xfrm>
              <a:off x="10598399" y="2691606"/>
              <a:ext cx="605317"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0B71F25A-399E-476D-B74E-7B55CC3D9DD3}"/>
                </a:ext>
              </a:extLst>
            </p:cNvPr>
            <p:cNvSpPr txBox="1"/>
            <p:nvPr/>
          </p:nvSpPr>
          <p:spPr>
            <a:xfrm>
              <a:off x="8110424" y="1727820"/>
              <a:ext cx="897502" cy="338554"/>
            </a:xfrm>
            <a:prstGeom prst="rect">
              <a:avLst/>
            </a:prstGeom>
            <a:solidFill>
              <a:schemeClr val="bg1"/>
            </a:solidFill>
          </p:spPr>
          <p:txBody>
            <a:bodyPr wrap="square" rtlCol="0">
              <a:spAutoFit/>
            </a:bodyPr>
            <a:lstStyle/>
            <a:p>
              <a:pPr algn="ctr"/>
              <a:r>
                <a:rPr lang="zh-CN" altLang="en-US" sz="1600" b="1" dirty="0"/>
                <a:t>温度差</a:t>
              </a:r>
              <a:endParaRPr lang="zh-CN" altLang="en-US" sz="1600" b="1" baseline="-25000" dirty="0"/>
            </a:p>
          </p:txBody>
        </p:sp>
      </p:grpSp>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5345" y="2316557"/>
            <a:ext cx="2800570" cy="2098259"/>
          </a:xfrm>
          <a:prstGeom prst="rect">
            <a:avLst/>
          </a:prstGeom>
        </p:spPr>
      </p:pic>
    </p:spTree>
    <p:extLst>
      <p:ext uri="{BB962C8B-B14F-4D97-AF65-F5344CB8AC3E}">
        <p14:creationId xmlns:p14="http://schemas.microsoft.com/office/powerpoint/2010/main" val="278211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矢量传声器</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5</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1" name="内容占位符 4">
            <a:extLst>
              <a:ext uri="{FF2B5EF4-FFF2-40B4-BE49-F238E27FC236}">
                <a16:creationId xmlns:a16="http://schemas.microsoft.com/office/drawing/2014/main" id="{4AE43020-C04F-40AA-BAD5-3727430F2122}"/>
              </a:ext>
            </a:extLst>
          </p:cNvPr>
          <p:cNvSpPr txBox="1">
            <a:spLocks/>
          </p:cNvSpPr>
          <p:nvPr/>
        </p:nvSpPr>
        <p:spPr bwMode="auto">
          <a:xfrm>
            <a:off x="385534" y="1134449"/>
            <a:ext cx="5914682" cy="12350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9pPr>
          </a:lstStyle>
          <a:p>
            <a:pPr marL="342900" marR="0" lvl="0" indent="-342900" algn="just" defTabSz="914400" rtl="0" eaLnBrk="0" fontAlgn="base" latinLnBrk="0" hangingPunct="0">
              <a:lnSpc>
                <a:spcPct val="150000"/>
              </a:lnSpc>
              <a:spcBef>
                <a:spcPct val="20000"/>
              </a:spcBef>
              <a:spcAft>
                <a:spcPct val="0"/>
              </a:spcAft>
              <a:buClr>
                <a:srgbClr val="FF6600"/>
              </a:buClr>
              <a:buSzTx/>
              <a:buFont typeface="Wingdings" pitchFamily="2" charset="2"/>
              <a:buChar char="§"/>
              <a:tabLst/>
              <a:defRPr/>
            </a:pPr>
            <a:r>
              <a:rPr kumimoji="0" lang="zh-CN" altLang="en-US" sz="2400" b="1" i="0" u="none" strike="noStrike" kern="0" cap="none" spc="0" normalizeH="0" baseline="0" noProof="0" dirty="0">
                <a:ln>
                  <a:noFill/>
                </a:ln>
                <a:solidFill>
                  <a:srgbClr val="000000"/>
                </a:solidFill>
                <a:effectLst/>
                <a:uLnTx/>
                <a:uFillTx/>
                <a:latin typeface="+mn-ea"/>
                <a:cs typeface="+mn-cs"/>
              </a:rPr>
              <a:t>声压是标量，质点振速是矢量</a:t>
            </a:r>
            <a:endParaRPr kumimoji="0" lang="en-US" altLang="zh-CN" sz="2400" b="1" i="0" u="none" strike="noStrike" kern="0" cap="none" spc="0" normalizeH="0" baseline="0" noProof="0" dirty="0">
              <a:ln>
                <a:noFill/>
              </a:ln>
              <a:solidFill>
                <a:srgbClr val="000000"/>
              </a:solidFill>
              <a:effectLst/>
              <a:uLnTx/>
              <a:uFillTx/>
              <a:latin typeface="+mn-ea"/>
              <a:cs typeface="+mn-cs"/>
            </a:endParaRPr>
          </a:p>
          <a:p>
            <a:pPr marL="342900" marR="0" lvl="0" indent="-342900" algn="just" defTabSz="914400" rtl="0" eaLnBrk="0" fontAlgn="base" latinLnBrk="0" hangingPunct="0">
              <a:lnSpc>
                <a:spcPct val="100000"/>
              </a:lnSpc>
              <a:spcBef>
                <a:spcPct val="20000"/>
              </a:spcBef>
              <a:spcAft>
                <a:spcPct val="0"/>
              </a:spcAft>
              <a:buClr>
                <a:srgbClr val="FF6600"/>
              </a:buClr>
              <a:buSzTx/>
              <a:buFont typeface="Wingdings" pitchFamily="2" charset="2"/>
              <a:buChar char="§"/>
              <a:tabLst/>
              <a:defRPr/>
            </a:pPr>
            <a:r>
              <a:rPr kumimoji="0" lang="zh-CN" altLang="en-US" sz="2400" b="1" i="0" u="none" strike="noStrike" kern="0" cap="none" spc="0" normalizeH="0" baseline="0" noProof="0" dirty="0">
                <a:ln>
                  <a:noFill/>
                </a:ln>
                <a:solidFill>
                  <a:srgbClr val="000000"/>
                </a:solidFill>
                <a:effectLst/>
                <a:uLnTx/>
                <a:uFillTx/>
                <a:latin typeface="+mn-ea"/>
                <a:cs typeface="+mn-cs"/>
              </a:rPr>
              <a:t>基于此发展出声矢量传感技术</a:t>
            </a:r>
            <a:endParaRPr kumimoji="0" lang="en-US" altLang="zh-CN" sz="2400" b="1" i="0" u="none" strike="noStrike" kern="0" cap="none" spc="0" normalizeH="0" baseline="0" noProof="0" dirty="0">
              <a:ln>
                <a:noFill/>
              </a:ln>
              <a:solidFill>
                <a:srgbClr val="000000"/>
              </a:solidFill>
              <a:effectLst/>
              <a:uLnTx/>
              <a:uFillTx/>
              <a:latin typeface="+mn-ea"/>
              <a:cs typeface="+mn-cs"/>
            </a:endParaRPr>
          </a:p>
          <a:p>
            <a:pPr marL="342900" marR="0" lvl="0" indent="-342900" algn="just" defTabSz="914400" rtl="0" eaLnBrk="0" fontAlgn="base" latinLnBrk="0" hangingPunct="0">
              <a:lnSpc>
                <a:spcPct val="100000"/>
              </a:lnSpc>
              <a:spcBef>
                <a:spcPct val="20000"/>
              </a:spcBef>
              <a:spcAft>
                <a:spcPct val="0"/>
              </a:spcAft>
              <a:buClr>
                <a:srgbClr val="FF6600"/>
              </a:buClr>
              <a:buSzTx/>
              <a:buFont typeface="Wingdings" pitchFamily="2" charset="2"/>
              <a:buChar char="§"/>
              <a:tabLst/>
              <a:defRPr/>
            </a:pPr>
            <a:endParaRPr kumimoji="0" lang="en-US" altLang="zh-CN" sz="2400" b="1" i="0" u="none" strike="noStrike" kern="0" cap="none" spc="0" normalizeH="0" baseline="0" noProof="0" dirty="0">
              <a:ln>
                <a:noFill/>
              </a:ln>
              <a:solidFill>
                <a:srgbClr val="000000"/>
              </a:solidFill>
              <a:effectLst/>
              <a:uLnTx/>
              <a:uFillTx/>
              <a:latin typeface="+mn-ea"/>
              <a:cs typeface="+mn-cs"/>
            </a:endParaRPr>
          </a:p>
        </p:txBody>
      </p:sp>
      <p:pic>
        <p:nvPicPr>
          <p:cNvPr id="4" name="图片 3">
            <a:extLst>
              <a:ext uri="{FF2B5EF4-FFF2-40B4-BE49-F238E27FC236}">
                <a16:creationId xmlns:a16="http://schemas.microsoft.com/office/drawing/2014/main" id="{EE1C9A86-00ED-4535-9B86-13C7E3FD9E25}"/>
              </a:ext>
            </a:extLst>
          </p:cNvPr>
          <p:cNvPicPr>
            <a:picLocks noChangeAspect="1"/>
          </p:cNvPicPr>
          <p:nvPr/>
        </p:nvPicPr>
        <p:blipFill>
          <a:blip r:embed="rId3"/>
          <a:stretch>
            <a:fillRect/>
          </a:stretch>
        </p:blipFill>
        <p:spPr>
          <a:xfrm>
            <a:off x="2134552" y="2369526"/>
            <a:ext cx="5514975" cy="3829050"/>
          </a:xfrm>
          <a:prstGeom prst="rect">
            <a:avLst/>
          </a:prstGeom>
        </p:spPr>
      </p:pic>
    </p:spTree>
    <p:extLst>
      <p:ext uri="{BB962C8B-B14F-4D97-AF65-F5344CB8AC3E}">
        <p14:creationId xmlns:p14="http://schemas.microsoft.com/office/powerpoint/2010/main" val="372639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矢量声源定位技术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6</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9" name="内容占位符 4">
            <a:extLst>
              <a:ext uri="{FF2B5EF4-FFF2-40B4-BE49-F238E27FC236}">
                <a16:creationId xmlns:a16="http://schemas.microsoft.com/office/drawing/2014/main" id="{19468B9A-524F-408E-9865-3D95D27D3BAE}"/>
              </a:ext>
            </a:extLst>
          </p:cNvPr>
          <p:cNvSpPr txBox="1">
            <a:spLocks/>
          </p:cNvSpPr>
          <p:nvPr/>
        </p:nvSpPr>
        <p:spPr>
          <a:xfrm>
            <a:off x="404194" y="4387939"/>
            <a:ext cx="8540750" cy="1861006"/>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800" b="1" dirty="0">
                <a:solidFill>
                  <a:schemeClr val="accent1"/>
                </a:solidFill>
              </a:rPr>
              <a:t>消费电子应用领域：</a:t>
            </a:r>
            <a:endParaRPr lang="en-US" altLang="zh-CN" sz="1800" b="1" dirty="0">
              <a:solidFill>
                <a:schemeClr val="accent1"/>
              </a:solidFill>
            </a:endParaRPr>
          </a:p>
          <a:p>
            <a:pPr algn="l">
              <a:lnSpc>
                <a:spcPct val="150000"/>
              </a:lnSpc>
            </a:pPr>
            <a:r>
              <a:rPr lang="zh-CN" altLang="en-US" sz="1800" b="1" dirty="0"/>
              <a:t>人机交互：智能音箱，会议系统，移动终端等。</a:t>
            </a:r>
            <a:endParaRPr lang="en-US" altLang="zh-CN" sz="1800" b="1" dirty="0"/>
          </a:p>
          <a:p>
            <a:pPr lvl="0" algn="l">
              <a:lnSpc>
                <a:spcPct val="150000"/>
              </a:lnSpc>
            </a:pPr>
            <a:r>
              <a:rPr lang="zh-CN" altLang="en-US" sz="1800" b="1" dirty="0">
                <a:solidFill>
                  <a:schemeClr val="accent1"/>
                </a:solidFill>
              </a:rPr>
              <a:t>军事应用领域：</a:t>
            </a:r>
            <a:endParaRPr lang="en-US" altLang="zh-CN" sz="1800" b="1" dirty="0">
              <a:solidFill>
                <a:schemeClr val="accent1"/>
              </a:solidFill>
            </a:endParaRPr>
          </a:p>
          <a:p>
            <a:pPr lvl="0" algn="l">
              <a:lnSpc>
                <a:spcPct val="150000"/>
              </a:lnSpc>
            </a:pPr>
            <a:r>
              <a:rPr lang="zh-CN" altLang="en-US" sz="1800" b="1" dirty="0">
                <a:solidFill>
                  <a:prstClr val="black"/>
                </a:solidFill>
              </a:rPr>
              <a:t>被动声学雷达：狙击枪声以及隐藏火力定位，移动目标探测跟踪，光声联动系统</a:t>
            </a:r>
            <a:endParaRPr lang="en-US" altLang="zh-CN" sz="1800" b="1" dirty="0">
              <a:solidFill>
                <a:prstClr val="black"/>
              </a:solidFill>
            </a:endParaRPr>
          </a:p>
          <a:p>
            <a:pPr algn="l">
              <a:lnSpc>
                <a:spcPct val="150000"/>
              </a:lnSpc>
            </a:pPr>
            <a:endParaRPr lang="en-US" altLang="zh-CN" sz="1800" b="1" dirty="0"/>
          </a:p>
        </p:txBody>
      </p:sp>
      <p:sp>
        <p:nvSpPr>
          <p:cNvPr id="11" name="矩形 10">
            <a:extLst>
              <a:ext uri="{FF2B5EF4-FFF2-40B4-BE49-F238E27FC236}">
                <a16:creationId xmlns:a16="http://schemas.microsoft.com/office/drawing/2014/main" id="{83358A79-DB80-4A45-9B22-53060A0029BB}"/>
              </a:ext>
            </a:extLst>
          </p:cNvPr>
          <p:cNvSpPr/>
          <p:nvPr/>
        </p:nvSpPr>
        <p:spPr>
          <a:xfrm>
            <a:off x="880649" y="2357420"/>
            <a:ext cx="6631498" cy="1705210"/>
          </a:xfrm>
          <a:prstGeom prst="rect">
            <a:avLst/>
          </a:prstGeom>
        </p:spPr>
        <p:txBody>
          <a:bodyPr wrap="square">
            <a:spAutoFit/>
          </a:bodyPr>
          <a:lstStyle/>
          <a:p>
            <a:pPr>
              <a:lnSpc>
                <a:spcPct val="150000"/>
              </a:lnSpc>
            </a:pPr>
            <a:r>
              <a:rPr lang="zh-CN" altLang="en-US" b="1" dirty="0">
                <a:solidFill>
                  <a:srgbClr val="FF0000"/>
                </a:solidFill>
              </a:rPr>
              <a:t>基于矢量传感器能够大幅升级，以极小的尺寸获得</a:t>
            </a:r>
            <a:endParaRPr lang="en-US" altLang="zh-CN" b="1" dirty="0">
              <a:solidFill>
                <a:srgbClr val="FF0000"/>
              </a:solidFill>
            </a:endParaRPr>
          </a:p>
          <a:p>
            <a:pPr marL="285750" indent="-285750">
              <a:lnSpc>
                <a:spcPct val="150000"/>
              </a:lnSpc>
              <a:buClr>
                <a:srgbClr val="FF0000"/>
              </a:buClr>
              <a:buFont typeface="Wingdings" panose="05000000000000000000" pitchFamily="2" charset="2"/>
              <a:buChar char="ü"/>
            </a:pPr>
            <a:r>
              <a:rPr lang="zh-CN" altLang="en-US" b="1" dirty="0"/>
              <a:t>更宽的探测频带</a:t>
            </a:r>
            <a:endParaRPr lang="en-US" altLang="zh-CN" b="1" dirty="0"/>
          </a:p>
          <a:p>
            <a:pPr marL="285750" indent="-285750">
              <a:lnSpc>
                <a:spcPct val="150000"/>
              </a:lnSpc>
              <a:buClr>
                <a:srgbClr val="FF0000"/>
              </a:buClr>
              <a:buFont typeface="Wingdings" panose="05000000000000000000" pitchFamily="2" charset="2"/>
              <a:buChar char="ü"/>
            </a:pPr>
            <a:r>
              <a:rPr lang="zh-CN" altLang="en-US" b="1" dirty="0"/>
              <a:t>更高的角度分辨率</a:t>
            </a:r>
            <a:endParaRPr lang="en-US" altLang="zh-CN" b="1" dirty="0"/>
          </a:p>
          <a:p>
            <a:pPr marL="285750" indent="-285750">
              <a:lnSpc>
                <a:spcPct val="150000"/>
              </a:lnSpc>
              <a:buClr>
                <a:srgbClr val="FF0000"/>
              </a:buClr>
              <a:buFont typeface="Wingdings" panose="05000000000000000000" pitchFamily="2" charset="2"/>
              <a:buChar char="ü"/>
            </a:pPr>
            <a:r>
              <a:rPr lang="zh-CN" altLang="en-US" b="1" dirty="0"/>
              <a:t>更远的探测距离</a:t>
            </a:r>
            <a:endParaRPr lang="en-US" altLang="zh-CN" b="1" dirty="0"/>
          </a:p>
        </p:txBody>
      </p:sp>
      <p:sp>
        <p:nvSpPr>
          <p:cNvPr id="6" name="矩形 5">
            <a:extLst>
              <a:ext uri="{FF2B5EF4-FFF2-40B4-BE49-F238E27FC236}">
                <a16:creationId xmlns:a16="http://schemas.microsoft.com/office/drawing/2014/main" id="{7CE22475-9385-40E0-834E-6394BE90F45D}"/>
              </a:ext>
            </a:extLst>
          </p:cNvPr>
          <p:cNvSpPr/>
          <p:nvPr/>
        </p:nvSpPr>
        <p:spPr>
          <a:xfrm>
            <a:off x="404194" y="1067708"/>
            <a:ext cx="8421506" cy="1289712"/>
          </a:xfrm>
          <a:prstGeom prst="rect">
            <a:avLst/>
          </a:prstGeom>
        </p:spPr>
        <p:txBody>
          <a:bodyPr wrap="square">
            <a:spAutoFit/>
          </a:bodyPr>
          <a:lstStyle/>
          <a:p>
            <a:pPr>
              <a:lnSpc>
                <a:spcPct val="150000"/>
              </a:lnSpc>
            </a:pPr>
            <a:r>
              <a:rPr lang="zh-CN" altLang="en-US" b="1" dirty="0"/>
              <a:t>由</a:t>
            </a:r>
            <a:r>
              <a:rPr lang="en-US" altLang="zh-CN" b="1" dirty="0"/>
              <a:t>3</a:t>
            </a:r>
            <a:r>
              <a:rPr lang="zh-CN" altLang="en-US" b="1" dirty="0"/>
              <a:t>个</a:t>
            </a:r>
            <a:r>
              <a:rPr lang="en-US" altLang="zh-CN" b="1" dirty="0"/>
              <a:t>MEMS</a:t>
            </a:r>
            <a:r>
              <a:rPr lang="zh-CN" altLang="en-US" b="1" dirty="0"/>
              <a:t>质点振速传感器相互正交以及一个全向声压传感器构成一只三维矢量传声器。利用矢量特性可以获得宽带的声源定位能力，并且不会随着探测频率变低而性能劣化。</a:t>
            </a:r>
            <a:endParaRPr lang="en-US" altLang="zh-CN" b="1" dirty="0"/>
          </a:p>
        </p:txBody>
      </p:sp>
    </p:spTree>
    <p:extLst>
      <p:ext uri="{BB962C8B-B14F-4D97-AF65-F5344CB8AC3E}">
        <p14:creationId xmlns:p14="http://schemas.microsoft.com/office/powerpoint/2010/main" val="3977121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653143" y="1484416"/>
            <a:ext cx="7481458"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4023" y="2377549"/>
            <a:ext cx="8431620" cy="707886"/>
          </a:xfrm>
          <a:prstGeom prst="rect">
            <a:avLst/>
          </a:prstGeom>
          <a:noFill/>
        </p:spPr>
        <p:txBody>
          <a:bodyPr wrap="square" rtlCol="0">
            <a:spAutoFit/>
          </a:bodyPr>
          <a:lstStyle/>
          <a:p>
            <a:pPr algn="ctr"/>
            <a:r>
              <a:rPr lang="zh-CN" altLang="en-US" sz="4000" b="1" dirty="0"/>
              <a:t>传统声源定位技术</a:t>
            </a:r>
          </a:p>
        </p:txBody>
      </p:sp>
    </p:spTree>
    <p:extLst>
      <p:ext uri="{BB962C8B-B14F-4D97-AF65-F5344CB8AC3E}">
        <p14:creationId xmlns:p14="http://schemas.microsoft.com/office/powerpoint/2010/main" val="1972146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传统声源定位技术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8</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pic>
        <p:nvPicPr>
          <p:cNvPr id="11" name="图片 10">
            <a:extLst>
              <a:ext uri="{FF2B5EF4-FFF2-40B4-BE49-F238E27FC236}">
                <a16:creationId xmlns:a16="http://schemas.microsoft.com/office/drawing/2014/main" id="{64DEDDE5-1C3C-4954-864D-4079A966CA72}"/>
              </a:ext>
            </a:extLst>
          </p:cNvPr>
          <p:cNvPicPr/>
          <p:nvPr/>
        </p:nvPicPr>
        <p:blipFill rotWithShape="1">
          <a:blip r:embed="rId3" cstate="print"/>
          <a:srcRect t="933"/>
          <a:stretch/>
        </p:blipFill>
        <p:spPr bwMode="auto">
          <a:xfrm>
            <a:off x="1902409" y="1093148"/>
            <a:ext cx="5904656" cy="3138781"/>
          </a:xfrm>
          <a:prstGeom prst="rect">
            <a:avLst/>
          </a:prstGeom>
          <a:noFill/>
          <a:ln w="9525">
            <a:noFill/>
            <a:miter lim="800000"/>
            <a:headEnd/>
            <a:tailEnd/>
          </a:ln>
        </p:spPr>
      </p:pic>
      <p:sp>
        <p:nvSpPr>
          <p:cNvPr id="12" name="矩形 11">
            <a:extLst>
              <a:ext uri="{FF2B5EF4-FFF2-40B4-BE49-F238E27FC236}">
                <a16:creationId xmlns:a16="http://schemas.microsoft.com/office/drawing/2014/main" id="{E8AC24AB-312D-48C1-88E7-CAAD8F28CE92}"/>
              </a:ext>
            </a:extLst>
          </p:cNvPr>
          <p:cNvSpPr/>
          <p:nvPr/>
        </p:nvSpPr>
        <p:spPr>
          <a:xfrm>
            <a:off x="429768" y="4364640"/>
            <a:ext cx="8162609" cy="1859099"/>
          </a:xfrm>
          <a:prstGeom prst="rect">
            <a:avLst/>
          </a:prstGeom>
        </p:spPr>
        <p:txBody>
          <a:bodyPr wrap="square">
            <a:spAutoFit/>
          </a:bodyPr>
          <a:lstStyle/>
          <a:p>
            <a:pPr marL="285750" indent="-285750">
              <a:lnSpc>
                <a:spcPct val="150000"/>
              </a:lnSpc>
              <a:spcBef>
                <a:spcPts val="600"/>
              </a:spcBef>
              <a:buClr>
                <a:srgbClr val="FF0000"/>
              </a:buClr>
              <a:buFont typeface="Wingdings" panose="05000000000000000000" pitchFamily="2" charset="2"/>
              <a:buChar char="u"/>
            </a:pPr>
            <a:r>
              <a:rPr lang="zh-CN" altLang="en-US" b="1" dirty="0"/>
              <a:t>声源定位主要依靠由多个麦克风组成的阵列来实现。</a:t>
            </a:r>
            <a:endParaRPr lang="en-US" altLang="zh-CN" b="1" dirty="0"/>
          </a:p>
          <a:p>
            <a:pPr marL="285750" indent="-285750">
              <a:lnSpc>
                <a:spcPct val="150000"/>
              </a:lnSpc>
              <a:spcBef>
                <a:spcPts val="600"/>
              </a:spcBef>
              <a:buClr>
                <a:srgbClr val="FF0000"/>
              </a:buClr>
              <a:buFont typeface="Wingdings" panose="05000000000000000000" pitchFamily="2" charset="2"/>
              <a:buChar char="u"/>
            </a:pPr>
            <a:r>
              <a:rPr lang="zh-CN" altLang="en-US" b="1" dirty="0"/>
              <a:t>各个麦克风接收的信号具有与声源位置相关的时延（相位差），通过计算时延，我们可以得到远场声源方位信息。</a:t>
            </a:r>
            <a:endParaRPr lang="en-US" altLang="zh-CN" b="1" dirty="0"/>
          </a:p>
          <a:p>
            <a:pPr marL="285750" indent="-285750">
              <a:lnSpc>
                <a:spcPct val="150000"/>
              </a:lnSpc>
              <a:spcBef>
                <a:spcPts val="600"/>
              </a:spcBef>
              <a:buClr>
                <a:srgbClr val="FF0000"/>
              </a:buClr>
              <a:buFont typeface="Wingdings" panose="05000000000000000000" pitchFamily="2" charset="2"/>
              <a:buChar char="u"/>
            </a:pPr>
            <a:r>
              <a:rPr lang="zh-CN" altLang="en-US" b="1" dirty="0"/>
              <a:t>对时延进行估计形成了大多数源定位技术的理论基础。</a:t>
            </a:r>
          </a:p>
        </p:txBody>
      </p:sp>
    </p:spTree>
    <p:extLst>
      <p:ext uri="{BB962C8B-B14F-4D97-AF65-F5344CB8AC3E}">
        <p14:creationId xmlns:p14="http://schemas.microsoft.com/office/powerpoint/2010/main" val="2112292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传统声源定位技术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fld id="{7D9CAAE2-1534-45BD-BAB6-60C653E927DB}" type="slidenum">
                <a:rPr lang="en-US" altLang="zh-CN" sz="1600" smtClean="0">
                  <a:solidFill>
                    <a:schemeClr val="bg1"/>
                  </a:solidFill>
                  <a:latin typeface="微软雅黑" panose="020B0503020204020204" pitchFamily="34" charset="-122"/>
                  <a:ea typeface="微软雅黑" panose="020B0503020204020204" pitchFamily="34" charset="-122"/>
                </a:rPr>
                <a:pPr algn="ctr"/>
                <a:t>9</a:t>
              </a:fld>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1" name="矩形 10">
            <a:extLst>
              <a:ext uri="{FF2B5EF4-FFF2-40B4-BE49-F238E27FC236}">
                <a16:creationId xmlns:a16="http://schemas.microsoft.com/office/drawing/2014/main" id="{F33F1E00-D1CF-4F56-B809-2D384067CA92}"/>
              </a:ext>
            </a:extLst>
          </p:cNvPr>
          <p:cNvSpPr/>
          <p:nvPr/>
        </p:nvSpPr>
        <p:spPr>
          <a:xfrm>
            <a:off x="1779468" y="4633761"/>
            <a:ext cx="6753345" cy="1754326"/>
          </a:xfrm>
          <a:prstGeom prst="rect">
            <a:avLst/>
          </a:prstGeom>
        </p:spPr>
        <p:txBody>
          <a:bodyPr wrap="square">
            <a:spAutoFit/>
          </a:bodyPr>
          <a:lstStyle/>
          <a:p>
            <a:pPr marL="285750" indent="-285750">
              <a:buClr>
                <a:srgbClr val="FF0000"/>
              </a:buClr>
              <a:buFont typeface="Wingdings" panose="05000000000000000000" pitchFamily="2" charset="2"/>
              <a:buChar char="p"/>
            </a:pPr>
            <a:r>
              <a:rPr lang="zh-CN" altLang="en-US" b="1" dirty="0"/>
              <a:t> 目标发出声音的特征频率，决定了阵列的尺寸</a:t>
            </a:r>
            <a:endParaRPr lang="en-US" altLang="zh-CN" b="1" dirty="0"/>
          </a:p>
          <a:p>
            <a:pPr marL="285750" indent="-285750">
              <a:buClr>
                <a:srgbClr val="FF0000"/>
              </a:buClr>
              <a:buFont typeface="Wingdings" panose="05000000000000000000" pitchFamily="2" charset="2"/>
              <a:buChar char="p"/>
            </a:pPr>
            <a:endParaRPr lang="zh-CN" altLang="en-US" b="1" dirty="0"/>
          </a:p>
          <a:p>
            <a:pPr marL="285750" indent="-285750">
              <a:buClr>
                <a:srgbClr val="FF0000"/>
              </a:buClr>
              <a:buFont typeface="Wingdings" panose="05000000000000000000" pitchFamily="2" charset="2"/>
              <a:buChar char="p"/>
            </a:pPr>
            <a:r>
              <a:rPr lang="zh-CN" altLang="en-US" b="1" dirty="0"/>
              <a:t> 阵列尺寸越小，准确度越低，阵列性能将急剧下降</a:t>
            </a:r>
            <a:endParaRPr lang="en-US" altLang="zh-CN" b="1" dirty="0"/>
          </a:p>
          <a:p>
            <a:pPr marL="285750" indent="-285750">
              <a:buClr>
                <a:srgbClr val="FF0000"/>
              </a:buClr>
              <a:buFont typeface="Wingdings" panose="05000000000000000000" pitchFamily="2" charset="2"/>
              <a:buChar char="p"/>
            </a:pPr>
            <a:endParaRPr lang="en-US" altLang="zh-CN" b="1" dirty="0"/>
          </a:p>
          <a:p>
            <a:pPr marL="285750" indent="-285750">
              <a:buClr>
                <a:srgbClr val="FF0000"/>
              </a:buClr>
              <a:buFont typeface="Wingdings" panose="05000000000000000000" pitchFamily="2" charset="2"/>
              <a:buChar char="p"/>
            </a:pPr>
            <a:r>
              <a:rPr lang="zh-CN" altLang="en-US" b="1" dirty="0"/>
              <a:t> 该特性是基于声压传声器阵列微型化的物理限制</a:t>
            </a:r>
            <a:endParaRPr lang="en-US" altLang="zh-CN" b="1" dirty="0"/>
          </a:p>
          <a:p>
            <a:pPr marL="285750" indent="-285750">
              <a:buClr>
                <a:srgbClr val="FF0000"/>
              </a:buClr>
              <a:buFont typeface="Wingdings" panose="05000000000000000000" pitchFamily="2" charset="2"/>
              <a:buChar char="p"/>
            </a:pPr>
            <a:endParaRPr lang="en-US" altLang="zh-CN" b="1" dirty="0"/>
          </a:p>
        </p:txBody>
      </p:sp>
      <p:grpSp>
        <p:nvGrpSpPr>
          <p:cNvPr id="7" name="组合 6">
            <a:extLst>
              <a:ext uri="{FF2B5EF4-FFF2-40B4-BE49-F238E27FC236}">
                <a16:creationId xmlns:a16="http://schemas.microsoft.com/office/drawing/2014/main" id="{9E5ABC9B-0186-411B-BC7D-021E2150DB21}"/>
              </a:ext>
            </a:extLst>
          </p:cNvPr>
          <p:cNvGrpSpPr/>
          <p:nvPr/>
        </p:nvGrpSpPr>
        <p:grpSpPr>
          <a:xfrm>
            <a:off x="457200" y="1511965"/>
            <a:ext cx="8390244" cy="2747056"/>
            <a:chOff x="466344" y="1255933"/>
            <a:chExt cx="8390244" cy="2747056"/>
          </a:xfrm>
        </p:grpSpPr>
        <p:pic>
          <p:nvPicPr>
            <p:cNvPr id="10" name="Picture 2">
              <a:extLst>
                <a:ext uri="{FF2B5EF4-FFF2-40B4-BE49-F238E27FC236}">
                  <a16:creationId xmlns:a16="http://schemas.microsoft.com/office/drawing/2014/main" id="{58D281B3-0ADE-4C3B-8AF4-C2A03683B7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21739"/>
            <a:stretch>
              <a:fillRect/>
            </a:stretch>
          </p:blipFill>
          <p:spPr bwMode="auto">
            <a:xfrm>
              <a:off x="466344" y="1255933"/>
              <a:ext cx="8390244" cy="274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a:extLst>
                <a:ext uri="{FF2B5EF4-FFF2-40B4-BE49-F238E27FC236}">
                  <a16:creationId xmlns:a16="http://schemas.microsoft.com/office/drawing/2014/main" id="{9D68A8F8-4DF5-4289-9611-7A64C18CDAC4}"/>
                </a:ext>
              </a:extLst>
            </p:cNvPr>
            <p:cNvPicPr>
              <a:picLocks noChangeAspect="1"/>
            </p:cNvPicPr>
            <p:nvPr/>
          </p:nvPicPr>
          <p:blipFill>
            <a:blip r:embed="rId4"/>
            <a:stretch>
              <a:fillRect/>
            </a:stretch>
          </p:blipFill>
          <p:spPr>
            <a:xfrm>
              <a:off x="1277256" y="1671607"/>
              <a:ext cx="1420224" cy="457490"/>
            </a:xfrm>
            <a:prstGeom prst="rect">
              <a:avLst/>
            </a:prstGeom>
          </p:spPr>
        </p:pic>
        <p:pic>
          <p:nvPicPr>
            <p:cNvPr id="12" name="图片 11">
              <a:extLst>
                <a:ext uri="{FF2B5EF4-FFF2-40B4-BE49-F238E27FC236}">
                  <a16:creationId xmlns:a16="http://schemas.microsoft.com/office/drawing/2014/main" id="{BD733A10-2817-4AA8-BA18-1D90317FA61A}"/>
                </a:ext>
              </a:extLst>
            </p:cNvPr>
            <p:cNvPicPr>
              <a:picLocks noChangeAspect="1"/>
            </p:cNvPicPr>
            <p:nvPr/>
          </p:nvPicPr>
          <p:blipFill>
            <a:blip r:embed="rId4"/>
            <a:stretch>
              <a:fillRect/>
            </a:stretch>
          </p:blipFill>
          <p:spPr>
            <a:xfrm>
              <a:off x="3861888" y="1688440"/>
              <a:ext cx="1926264" cy="457490"/>
            </a:xfrm>
            <a:prstGeom prst="rect">
              <a:avLst/>
            </a:prstGeom>
          </p:spPr>
        </p:pic>
        <p:pic>
          <p:nvPicPr>
            <p:cNvPr id="13" name="图片 12">
              <a:extLst>
                <a:ext uri="{FF2B5EF4-FFF2-40B4-BE49-F238E27FC236}">
                  <a16:creationId xmlns:a16="http://schemas.microsoft.com/office/drawing/2014/main" id="{0C167F4A-9394-4748-B83C-0A9576999EA1}"/>
                </a:ext>
              </a:extLst>
            </p:cNvPr>
            <p:cNvPicPr>
              <a:picLocks noChangeAspect="1"/>
            </p:cNvPicPr>
            <p:nvPr/>
          </p:nvPicPr>
          <p:blipFill>
            <a:blip r:embed="rId4"/>
            <a:stretch>
              <a:fillRect/>
            </a:stretch>
          </p:blipFill>
          <p:spPr>
            <a:xfrm>
              <a:off x="6359238" y="1688440"/>
              <a:ext cx="1926264" cy="457490"/>
            </a:xfrm>
            <a:prstGeom prst="rect">
              <a:avLst/>
            </a:prstGeom>
          </p:spPr>
        </p:pic>
        <p:sp>
          <p:nvSpPr>
            <p:cNvPr id="5" name="文本框 4">
              <a:extLst>
                <a:ext uri="{FF2B5EF4-FFF2-40B4-BE49-F238E27FC236}">
                  <a16:creationId xmlns:a16="http://schemas.microsoft.com/office/drawing/2014/main" id="{894D5292-2B87-4B05-8C17-409D8DF465FC}"/>
                </a:ext>
              </a:extLst>
            </p:cNvPr>
            <p:cNvSpPr txBox="1"/>
            <p:nvPr/>
          </p:nvSpPr>
          <p:spPr>
            <a:xfrm>
              <a:off x="1078953" y="1717987"/>
              <a:ext cx="1499655" cy="369332"/>
            </a:xfrm>
            <a:prstGeom prst="rect">
              <a:avLst/>
            </a:prstGeom>
            <a:noFill/>
          </p:spPr>
          <p:txBody>
            <a:bodyPr wrap="square" rtlCol="0">
              <a:spAutoFit/>
            </a:bodyPr>
            <a:lstStyle/>
            <a:p>
              <a:r>
                <a:rPr lang="zh-CN" altLang="en-US" b="1" dirty="0"/>
                <a:t>迫击炮</a:t>
              </a:r>
            </a:p>
          </p:txBody>
        </p:sp>
        <p:sp>
          <p:nvSpPr>
            <p:cNvPr id="15" name="文本框 14">
              <a:extLst>
                <a:ext uri="{FF2B5EF4-FFF2-40B4-BE49-F238E27FC236}">
                  <a16:creationId xmlns:a16="http://schemas.microsoft.com/office/drawing/2014/main" id="{1C482A6E-5FE9-4774-94BA-0DD1B3A7D297}"/>
                </a:ext>
              </a:extLst>
            </p:cNvPr>
            <p:cNvSpPr txBox="1"/>
            <p:nvPr/>
          </p:nvSpPr>
          <p:spPr>
            <a:xfrm>
              <a:off x="4075192" y="1722628"/>
              <a:ext cx="1499655" cy="369332"/>
            </a:xfrm>
            <a:prstGeom prst="rect">
              <a:avLst/>
            </a:prstGeom>
            <a:noFill/>
          </p:spPr>
          <p:txBody>
            <a:bodyPr wrap="square" rtlCol="0">
              <a:spAutoFit/>
            </a:bodyPr>
            <a:lstStyle/>
            <a:p>
              <a:r>
                <a:rPr lang="zh-CN" altLang="en-US" b="1" dirty="0"/>
                <a:t>直升机</a:t>
              </a:r>
            </a:p>
          </p:txBody>
        </p:sp>
        <p:sp>
          <p:nvSpPr>
            <p:cNvPr id="16" name="文本框 15">
              <a:extLst>
                <a:ext uri="{FF2B5EF4-FFF2-40B4-BE49-F238E27FC236}">
                  <a16:creationId xmlns:a16="http://schemas.microsoft.com/office/drawing/2014/main" id="{E1950EDA-F576-4AB1-B7ED-C7A5559C3413}"/>
                </a:ext>
              </a:extLst>
            </p:cNvPr>
            <p:cNvSpPr txBox="1"/>
            <p:nvPr/>
          </p:nvSpPr>
          <p:spPr>
            <a:xfrm>
              <a:off x="7322370" y="1673708"/>
              <a:ext cx="866404" cy="369332"/>
            </a:xfrm>
            <a:prstGeom prst="rect">
              <a:avLst/>
            </a:prstGeom>
            <a:noFill/>
          </p:spPr>
          <p:txBody>
            <a:bodyPr wrap="square" rtlCol="0">
              <a:spAutoFit/>
            </a:bodyPr>
            <a:lstStyle/>
            <a:p>
              <a:r>
                <a:rPr lang="zh-CN" altLang="en-US" b="1" dirty="0"/>
                <a:t>枪声</a:t>
              </a:r>
            </a:p>
          </p:txBody>
        </p:sp>
      </p:grpSp>
    </p:spTree>
    <p:extLst>
      <p:ext uri="{BB962C8B-B14F-4D97-AF65-F5344CB8AC3E}">
        <p14:creationId xmlns:p14="http://schemas.microsoft.com/office/powerpoint/2010/main" val="154003620"/>
      </p:ext>
    </p:extLst>
  </p:cSld>
  <p:clrMapOvr>
    <a:masterClrMapping/>
  </p:clrMapOvr>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6809</TotalTime>
  <Words>760</Words>
  <Application>Microsoft Office PowerPoint</Application>
  <PresentationFormat>全屏显示(4:3)</PresentationFormat>
  <Paragraphs>124</Paragraphs>
  <Slides>19</Slides>
  <Notes>19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黑体</vt: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XXY</cp:lastModifiedBy>
  <cp:revision>866</cp:revision>
  <dcterms:created xsi:type="dcterms:W3CDTF">2015-01-13T10:49:01Z</dcterms:created>
  <dcterms:modified xsi:type="dcterms:W3CDTF">2020-10-09T09:23:21Z</dcterms:modified>
  <cp:contentStatus/>
</cp:coreProperties>
</file>